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59" r:id="rId2"/>
    <p:sldId id="375" r:id="rId3"/>
    <p:sldId id="376" r:id="rId4"/>
    <p:sldId id="379" r:id="rId5"/>
    <p:sldId id="377" r:id="rId6"/>
    <p:sldId id="378" r:id="rId7"/>
    <p:sldId id="384" r:id="rId8"/>
    <p:sldId id="380" r:id="rId9"/>
    <p:sldId id="335" r:id="rId10"/>
    <p:sldId id="386" r:id="rId11"/>
    <p:sldId id="387" r:id="rId12"/>
    <p:sldId id="388" r:id="rId13"/>
    <p:sldId id="389" r:id="rId14"/>
    <p:sldId id="390" r:id="rId15"/>
    <p:sldId id="381" r:id="rId16"/>
    <p:sldId id="382" r:id="rId17"/>
    <p:sldId id="269" r:id="rId18"/>
    <p:sldId id="383" r:id="rId19"/>
    <p:sldId id="333" r:id="rId20"/>
    <p:sldId id="339" r:id="rId21"/>
    <p:sldId id="340" r:id="rId22"/>
    <p:sldId id="373" r:id="rId23"/>
    <p:sldId id="391" r:id="rId24"/>
    <p:sldId id="364" r:id="rId25"/>
    <p:sldId id="365" r:id="rId26"/>
    <p:sldId id="368" r:id="rId27"/>
    <p:sldId id="369" r:id="rId28"/>
    <p:sldId id="385" r:id="rId29"/>
    <p:sldId id="362" r:id="rId30"/>
    <p:sldId id="363" r:id="rId31"/>
    <p:sldId id="374" r:id="rId32"/>
    <p:sldId id="392" r:id="rId33"/>
  </p:sldIdLst>
  <p:sldSz cx="9144000" cy="6858000" type="screen4x3"/>
  <p:notesSz cx="7086600" cy="9372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ana Poulia" initials="LP" lastIdx="3" clrIdx="0">
    <p:extLst>
      <p:ext uri="{19B8F6BF-5375-455C-9EA6-DF929625EA0E}">
        <p15:presenceInfo xmlns:p15="http://schemas.microsoft.com/office/powerpoint/2012/main" userId="d22b8e7e76551c3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16BA2A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8" autoAdjust="0"/>
  </p:normalViewPr>
  <p:slideViewPr>
    <p:cSldViewPr>
      <p:cViewPr varScale="1">
        <p:scale>
          <a:sx n="104" d="100"/>
          <a:sy n="104" d="100"/>
        </p:scale>
        <p:origin x="121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788" y="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8CF5B5-1A4A-446D-BCCF-689163D874FA}" type="datetimeFigureOut">
              <a:rPr lang="en-US"/>
              <a:pPr>
                <a:defRPr/>
              </a:pPr>
              <a:t>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70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788" y="890270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2BC71D1-5635-451F-B1BB-DEFA1D10B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621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4014788" y="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57FE8E-B683-49F0-BAD9-C419DC356EC6}" type="datetimeFigureOut">
              <a:rPr lang="el-GR"/>
              <a:pPr>
                <a:defRPr/>
              </a:pPr>
              <a:t>21/1/2021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708025" y="4451350"/>
            <a:ext cx="5670550" cy="4217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/>
              <a:t>Kλικ για επεξεργασία των στυλ του υποδείγματος</a:t>
            </a:r>
          </a:p>
          <a:p>
            <a:pPr lvl="1"/>
            <a:r>
              <a:rPr lang="el-GR" noProof="0"/>
              <a:t>Δεύτερου επιπέδου</a:t>
            </a:r>
          </a:p>
          <a:p>
            <a:pPr lvl="2"/>
            <a:r>
              <a:rPr lang="el-GR" noProof="0"/>
              <a:t>Τρίτου επιπέδου</a:t>
            </a:r>
          </a:p>
          <a:p>
            <a:pPr lvl="3"/>
            <a:r>
              <a:rPr lang="el-GR" noProof="0"/>
              <a:t>Τέταρτου επιπέδου</a:t>
            </a:r>
          </a:p>
          <a:p>
            <a:pPr lvl="4"/>
            <a:r>
              <a:rPr lang="el-GR" noProof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90270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4014788" y="890270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680B4E4-38F3-42CA-B127-803E02DA8E5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26081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30723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220E60-F4C0-43D1-AA5B-F0314688A1ED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l-GR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36867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D28548-FA14-43B9-A9BD-B4ECB9AC1517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l-GR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/>
          </a:p>
        </p:txBody>
      </p:sp>
      <p:sp>
        <p:nvSpPr>
          <p:cNvPr id="3174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BC67E9-3666-4674-BE6A-9579FB17C423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F1C6F-8071-4402-A09E-8E578B395981}" type="datetimeFigureOut">
              <a:rPr lang="en-US"/>
              <a:pPr>
                <a:defRPr/>
              </a:pPr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ECC1E-BA66-47A8-90B4-346F00841D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F7877-D89D-4FD8-8686-AB07D16C9871}" type="datetimeFigureOut">
              <a:rPr lang="en-US"/>
              <a:pPr>
                <a:defRPr/>
              </a:pPr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41D3A-4776-4DB9-AC38-6498F088F7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5A2C7-1979-4A28-84A4-5B2B760A0EAD}" type="datetimeFigureOut">
              <a:rPr lang="en-US"/>
              <a:pPr>
                <a:defRPr/>
              </a:pPr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B56C3-B658-4439-A19D-9F9FC98414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5611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81C11-31B9-457A-9EFC-E61AB1E9F52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0EB5A-45F4-4EE6-9D9D-6FF80EAEE18D}" type="datetimeFigureOut">
              <a:rPr lang="en-US"/>
              <a:pPr>
                <a:defRPr/>
              </a:pPr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4C7BB-D95C-4C60-9649-3D4030E8F4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7FC59-308B-4752-92CE-B34048DAA9F2}" type="datetimeFigureOut">
              <a:rPr lang="en-US"/>
              <a:pPr>
                <a:defRPr/>
              </a:pPr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AF04B-8323-4449-8C5F-15934F386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18EA7-7A54-449C-B1D2-519280BD7CE2}" type="datetimeFigureOut">
              <a:rPr lang="en-US"/>
              <a:pPr>
                <a:defRPr/>
              </a:pPr>
              <a:t>1/21/2021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5A52F-9D04-41B0-870B-543267078E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4DA50-4B26-4DB4-8656-D03BC3C9A837}" type="datetimeFigureOut">
              <a:rPr lang="en-US"/>
              <a:pPr>
                <a:defRPr/>
              </a:pPr>
              <a:t>1/21/2021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F08D2-EE07-4E2C-934A-BB777F87C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9B261-21CC-4B95-A0EB-AE4F04DADC9C}" type="datetimeFigureOut">
              <a:rPr lang="en-US"/>
              <a:pPr>
                <a:defRPr/>
              </a:pPr>
              <a:t>1/21/2021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BB146-5AAF-47C3-BD26-839ACFF31D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85B0D-2234-4CAF-A0CB-275CD90B4933}" type="datetimeFigureOut">
              <a:rPr lang="en-US"/>
              <a:pPr>
                <a:defRPr/>
              </a:pPr>
              <a:t>1/21/2021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4EDBF-172C-4BEB-A0AB-C0A88ACF1E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65EC2-B95C-403D-81F7-5879CE44B6F2}" type="datetimeFigureOut">
              <a:rPr lang="en-US"/>
              <a:pPr>
                <a:defRPr/>
              </a:pPr>
              <a:t>1/21/2021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2EA93-7A72-45AC-8492-0DABF0EEE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A9CAF-F5CD-415E-B2A7-6B5697B5ABDC}" type="datetimeFigureOut">
              <a:rPr lang="en-US"/>
              <a:pPr>
                <a:defRPr/>
              </a:pPr>
              <a:t>1/21/2021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4A9B0-C263-4003-922E-3ECDEC0627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40C32D-994A-4CBD-94B2-7C8F986768A4}" type="datetimeFigureOut">
              <a:rPr lang="en-US"/>
              <a:pPr>
                <a:defRPr/>
              </a:pPr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02C2A2-9A60-42EC-BB3C-F67E074C4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jpeg"/><Relationship Id="rId5" Type="http://schemas.openxmlformats.org/officeDocument/2006/relationships/image" Target="../media/image64.wmf"/><Relationship Id="rId4" Type="http://schemas.openxmlformats.org/officeDocument/2006/relationships/image" Target="../media/image6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14348" y="2643183"/>
            <a:ext cx="7772400" cy="1428760"/>
          </a:xfrm>
          <a:ln/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el-GR" b="1" dirty="0"/>
            </a:br>
            <a:br>
              <a:rPr lang="el-GR" b="1" dirty="0"/>
            </a:br>
            <a:r>
              <a:rPr lang="el-GR" b="1" dirty="0"/>
              <a:t>Τρώω έξυπνα! Νιώθω καλά!</a:t>
            </a:r>
            <a:r>
              <a:rPr lang="el-GR" dirty="0"/>
              <a:t> </a:t>
            </a:r>
            <a:br>
              <a:rPr lang="el-GR" dirty="0"/>
            </a:br>
            <a:br>
              <a:rPr lang="el-GR" dirty="0"/>
            </a:br>
            <a:endParaRPr lang="el-GR" dirty="0"/>
          </a:p>
        </p:txBody>
      </p:sp>
      <p:pic>
        <p:nvPicPr>
          <p:cNvPr id="2053" name="Picture 4" descr="H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913"/>
            <a:ext cx="12319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5 - TextBox"/>
          <p:cNvSpPr txBox="1">
            <a:spLocks noChangeArrowheads="1"/>
          </p:cNvSpPr>
          <p:nvPr/>
        </p:nvSpPr>
        <p:spPr bwMode="auto">
          <a:xfrm>
            <a:off x="-180528" y="1341438"/>
            <a:ext cx="2592388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100" b="1" dirty="0">
                <a:latin typeface="Calibri" pitchFamily="34" charset="0"/>
              </a:rPr>
              <a:t>Πανελλήνιος Σύλλογος </a:t>
            </a:r>
          </a:p>
          <a:p>
            <a:pPr algn="ctr"/>
            <a:r>
              <a:rPr lang="el-GR" sz="1100" b="1" dirty="0">
                <a:latin typeface="Calibri" pitchFamily="34" charset="0"/>
              </a:rPr>
              <a:t>Διαιτολόγων - Διατροφολόγων</a:t>
            </a:r>
          </a:p>
        </p:txBody>
      </p:sp>
      <p:sp>
        <p:nvSpPr>
          <p:cNvPr id="2056" name="6 - TextBox"/>
          <p:cNvSpPr txBox="1">
            <a:spLocks noChangeArrowheads="1"/>
          </p:cNvSpPr>
          <p:nvPr/>
        </p:nvSpPr>
        <p:spPr bwMode="auto">
          <a:xfrm>
            <a:off x="6012160" y="332656"/>
            <a:ext cx="28084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1400" b="1" dirty="0">
                <a:latin typeface="Calibri" pitchFamily="34" charset="0"/>
              </a:rPr>
              <a:t>ΥΠΟΥΡΓΕΙΟ ΥΓΕΙΑΣ</a:t>
            </a:r>
          </a:p>
        </p:txBody>
      </p:sp>
      <p:sp>
        <p:nvSpPr>
          <p:cNvPr id="8" name="7 - Υπότιτλος"/>
          <p:cNvSpPr txBox="1">
            <a:spLocks noGrp="1"/>
          </p:cNvSpPr>
          <p:nvPr>
            <p:ph type="subTitle" idx="1"/>
          </p:nvPr>
        </p:nvSpPr>
        <p:spPr>
          <a:xfrm>
            <a:off x="1051520" y="5786438"/>
            <a:ext cx="6400800" cy="461962"/>
          </a:xfrm>
        </p:spPr>
        <p:txBody>
          <a:bodyPr rtlCol="0"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ΑΓΩΓΗ ΥΓΕΙΑΣ - ΥΠΟΥΡΓΕΙΟ ΥΓΕΙΑΣ - Αθήνα 2019</a:t>
            </a:r>
          </a:p>
        </p:txBody>
      </p:sp>
      <p:sp>
        <p:nvSpPr>
          <p:cNvPr id="10" name="9 - Ορθογώνιο"/>
          <p:cNvSpPr/>
          <p:nvPr/>
        </p:nvSpPr>
        <p:spPr>
          <a:xfrm>
            <a:off x="2286000" y="4643438"/>
            <a:ext cx="40767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ΥΛΙΚΑ ΓΙΑ ΤΟΥΣ ΜΑΘΗΤΕΣ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Α-Β ΤΑΞΗΣ ΔΗΜΟΤΙΚΟΥ</a:t>
            </a:r>
          </a:p>
        </p:txBody>
      </p:sp>
      <p:pic>
        <p:nvPicPr>
          <p:cNvPr id="9" name="Picture 7" descr="68fd1d661976b9d8b879f7809970f2e8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97767"/>
            <a:ext cx="1143001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5 - TextBox"/>
          <p:cNvSpPr txBox="1">
            <a:spLocks noChangeArrowheads="1"/>
          </p:cNvSpPr>
          <p:nvPr/>
        </p:nvSpPr>
        <p:spPr bwMode="auto">
          <a:xfrm>
            <a:off x="1619672" y="1341929"/>
            <a:ext cx="259238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100" b="1" dirty="0">
                <a:latin typeface="Calibri" pitchFamily="34" charset="0"/>
              </a:rPr>
              <a:t>Ένωση Διαιτολόγων – </a:t>
            </a:r>
          </a:p>
          <a:p>
            <a:pPr algn="ctr"/>
            <a:r>
              <a:rPr lang="el-GR" sz="1100" b="1" dirty="0">
                <a:latin typeface="Calibri" pitchFamily="34" charset="0"/>
              </a:rPr>
              <a:t>Διατροφολόγων Ελλάδας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l-GR" altLang="el-GR" sz="4400" b="1" dirty="0">
                <a:solidFill>
                  <a:srgbClr val="FF3300"/>
                </a:solidFill>
                <a:latin typeface="+mn-lt"/>
              </a:rPr>
              <a:t>Καταβροχθίστε ένα</a:t>
            </a:r>
            <a:br>
              <a:rPr lang="el-GR" altLang="el-GR" sz="4400" b="1" dirty="0">
                <a:solidFill>
                  <a:srgbClr val="FF3300"/>
                </a:solidFill>
                <a:latin typeface="+mn-lt"/>
              </a:rPr>
            </a:br>
            <a:r>
              <a:rPr lang="el-GR" altLang="el-GR" sz="4400" b="1" dirty="0">
                <a:solidFill>
                  <a:srgbClr val="FF3300"/>
                </a:solidFill>
                <a:latin typeface="+mn-lt"/>
              </a:rPr>
              <a:t> Ουράνιο Τόξο</a:t>
            </a:r>
            <a:endParaRPr lang="el-GR" sz="44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3315" name="Θέση περιεχομένου 2"/>
          <p:cNvSpPr>
            <a:spLocks noGrp="1" noChangeArrowheads="1"/>
          </p:cNvSpPr>
          <p:nvPr>
            <p:ph idx="1"/>
          </p:nvPr>
        </p:nvSpPr>
        <p:spPr>
          <a:xfrm>
            <a:off x="899592" y="1484784"/>
            <a:ext cx="7543800" cy="4319041"/>
          </a:xfrm>
        </p:spPr>
        <p:txBody>
          <a:bodyPr/>
          <a:lstStyle/>
          <a:p>
            <a:endParaRPr lang="el-GR" altLang="el-GR" b="1" dirty="0"/>
          </a:p>
          <a:p>
            <a:endParaRPr lang="el-GR" altLang="el-GR" b="1" dirty="0"/>
          </a:p>
          <a:p>
            <a:endParaRPr lang="el-GR" altLang="el-GR" b="1" dirty="0"/>
          </a:p>
          <a:p>
            <a:endParaRPr lang="el-GR" altLang="el-GR" b="1" dirty="0"/>
          </a:p>
          <a:p>
            <a:pPr algn="ctr"/>
            <a:r>
              <a:rPr lang="el-GR" altLang="el-GR" sz="2800" dirty="0"/>
              <a:t>Όσα περισσότερα χρώματα και ποικιλία </a:t>
            </a:r>
          </a:p>
          <a:p>
            <a:pPr marL="0" indent="0" algn="ctr">
              <a:buNone/>
            </a:pPr>
            <a:r>
              <a:rPr lang="el-GR" altLang="el-GR" sz="2800" dirty="0"/>
              <a:t>υπάρχει στα φρούτα και τα λαχανικά </a:t>
            </a:r>
          </a:p>
          <a:p>
            <a:pPr marL="0" indent="0" algn="ctr">
              <a:buNone/>
            </a:pPr>
            <a:r>
              <a:rPr lang="el-GR" altLang="el-GR" sz="2800" dirty="0"/>
              <a:t>που καταναλώνουμε </a:t>
            </a:r>
          </a:p>
          <a:p>
            <a:pPr marL="0" indent="0" algn="ctr">
              <a:buNone/>
            </a:pPr>
            <a:r>
              <a:rPr lang="el-GR" altLang="el-GR" sz="2800" dirty="0"/>
              <a:t>τόσο περισσότερο φροντίζουμε την υγεία μας</a:t>
            </a:r>
            <a:endParaRPr lang="en-US" altLang="el-GR" sz="2800" dirty="0"/>
          </a:p>
          <a:p>
            <a:pPr algn="ctr"/>
            <a:r>
              <a:rPr lang="el-GR" altLang="el-GR" sz="2800" dirty="0"/>
              <a:t>Διαλέγουμε φρούτα και λαχανικά της εποχής!</a:t>
            </a:r>
          </a:p>
          <a:p>
            <a:endParaRPr lang="el-GR" dirty="0"/>
          </a:p>
        </p:txBody>
      </p:sp>
      <p:pic>
        <p:nvPicPr>
          <p:cNvPr id="6" name="Picture 5" descr="fruve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56734" y="1556792"/>
            <a:ext cx="2934181" cy="216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36486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>
                <a:ln>
                  <a:noFill/>
                </a:ln>
                <a:solidFill>
                  <a:srgbClr val="0070C0"/>
                </a:solidFill>
              </a:rPr>
              <a:t>                  Φθινόπωρο</a:t>
            </a:r>
            <a:endParaRPr lang="el-GR" dirty="0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1"/>
          </p:nvPr>
        </p:nvSpPr>
        <p:spPr>
          <a:xfrm>
            <a:off x="1036483" y="2060848"/>
            <a:ext cx="3240360" cy="648072"/>
          </a:xfrm>
        </p:spPr>
        <p:txBody>
          <a:bodyPr/>
          <a:lstStyle/>
          <a:p>
            <a:pPr algn="ctr"/>
            <a:r>
              <a:rPr lang="el-GR" sz="3200" b="1" dirty="0"/>
              <a:t>ΦΡΟΥΤΑ</a:t>
            </a:r>
          </a:p>
          <a:p>
            <a:endParaRPr lang="el-GR" dirty="0"/>
          </a:p>
        </p:txBody>
      </p:sp>
      <p:sp>
        <p:nvSpPr>
          <p:cNvPr id="7" name="6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el-GR" sz="2200" b="1" dirty="0"/>
              <a:t>αχλάδι,</a:t>
            </a:r>
            <a:r>
              <a:rPr lang="el-GR" sz="2200" b="1" baseline="0" dirty="0"/>
              <a:t> μήλο,                                         </a:t>
            </a:r>
          </a:p>
          <a:p>
            <a:pPr algn="ctr"/>
            <a:r>
              <a:rPr lang="el-GR" sz="2200" b="1" baseline="0" dirty="0"/>
              <a:t>σταφύλια, ρόδι</a:t>
            </a:r>
            <a:endParaRPr lang="el-GR" sz="2200" b="1" dirty="0"/>
          </a:p>
          <a:p>
            <a:endParaRPr lang="el-GR" dirty="0"/>
          </a:p>
        </p:txBody>
      </p:sp>
      <p:sp>
        <p:nvSpPr>
          <p:cNvPr id="8" name="7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63440" y="1700808"/>
            <a:ext cx="3703320" cy="648072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/>
              <a:t>ΛΑΧΑΝΙΚΑ</a:t>
            </a:r>
          </a:p>
        </p:txBody>
      </p:sp>
      <p:sp>
        <p:nvSpPr>
          <p:cNvPr id="23" name="22 - Ορθογώνιο"/>
          <p:cNvSpPr/>
          <p:nvPr/>
        </p:nvSpPr>
        <p:spPr>
          <a:xfrm>
            <a:off x="4427984" y="2420888"/>
            <a:ext cx="43204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200" b="1" dirty="0">
                <a:latin typeface="+mn-lt"/>
              </a:rPr>
              <a:t>καρότα, παντζάρια, μαρούλι, σπανάκι, χόρτα</a:t>
            </a:r>
          </a:p>
        </p:txBody>
      </p:sp>
      <p:pic>
        <p:nvPicPr>
          <p:cNvPr id="26" name="Content Placeholder 25" descr="hand-drawn-apple-fruit-illustration_53876-2980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323528" y="4437112"/>
            <a:ext cx="1440160" cy="1440160"/>
          </a:xfrm>
        </p:spPr>
      </p:pic>
      <p:pic>
        <p:nvPicPr>
          <p:cNvPr id="21" name="Picture 20" descr="autum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30938"/>
            <a:ext cx="2926080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 descr="pear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1" y="3140969"/>
            <a:ext cx="1509338" cy="1080120"/>
          </a:xfrm>
          <a:prstGeom prst="rect">
            <a:avLst/>
          </a:prstGeom>
        </p:spPr>
      </p:pic>
      <p:pic>
        <p:nvPicPr>
          <p:cNvPr id="24" name="Picture 23" descr="pomegranate-3259170_960_7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1720" y="4797152"/>
            <a:ext cx="2160240" cy="1440160"/>
          </a:xfrm>
          <a:prstGeom prst="rect">
            <a:avLst/>
          </a:prstGeom>
        </p:spPr>
      </p:pic>
      <p:pic>
        <p:nvPicPr>
          <p:cNvPr id="25" name="Picture 24" descr="grapes-2032838_960_72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63688" y="3356992"/>
            <a:ext cx="1785950" cy="1190633"/>
          </a:xfrm>
          <a:prstGeom prst="rect">
            <a:avLst/>
          </a:prstGeom>
        </p:spPr>
      </p:pic>
      <p:pic>
        <p:nvPicPr>
          <p:cNvPr id="27" name="Picture 26" descr="beets-2485052_960_72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4008" y="3140968"/>
            <a:ext cx="2320296" cy="1546864"/>
          </a:xfrm>
          <a:prstGeom prst="rect">
            <a:avLst/>
          </a:prstGeom>
        </p:spPr>
      </p:pic>
      <p:pic>
        <p:nvPicPr>
          <p:cNvPr id="28" name="Picture 27" descr="lettuce-1239155_960_72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32240" y="4941168"/>
            <a:ext cx="1949203" cy="1186641"/>
          </a:xfrm>
          <a:prstGeom prst="rect">
            <a:avLst/>
          </a:prstGeom>
        </p:spPr>
      </p:pic>
      <p:pic>
        <p:nvPicPr>
          <p:cNvPr id="29" name="Picture 28" descr="spinach-3708115_960_72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20272" y="3284984"/>
            <a:ext cx="1822648" cy="1308129"/>
          </a:xfrm>
          <a:prstGeom prst="rect">
            <a:avLst/>
          </a:prstGeom>
        </p:spPr>
      </p:pic>
      <p:pic>
        <p:nvPicPr>
          <p:cNvPr id="30" name="Picture 29" descr="healthy-orange-carrots-graphic-illustration_53876-846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76056" y="4797152"/>
            <a:ext cx="1296144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2103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altLang="el-GR" b="1" dirty="0">
                <a:solidFill>
                  <a:srgbClr val="0070C0"/>
                </a:solidFill>
              </a:rPr>
              <a:t>                     Χειμώνας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12 - Ορθογώνιο"/>
          <p:cNvSpPr/>
          <p:nvPr/>
        </p:nvSpPr>
        <p:spPr>
          <a:xfrm flipH="1">
            <a:off x="323528" y="1988840"/>
            <a:ext cx="41044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sz="1800" dirty="0">
              <a:solidFill>
                <a:schemeClr val="tx2"/>
              </a:solidFill>
            </a:endParaRPr>
          </a:p>
          <a:p>
            <a:pPr algn="ctr"/>
            <a:endParaRPr lang="el-GR" b="1" dirty="0">
              <a:solidFill>
                <a:schemeClr val="tx2"/>
              </a:solidFill>
            </a:endParaRPr>
          </a:p>
          <a:p>
            <a:pPr algn="ctr"/>
            <a:r>
              <a:rPr lang="el-GR" sz="2200" b="1" dirty="0">
                <a:solidFill>
                  <a:schemeClr val="tx2"/>
                </a:solidFill>
                <a:latin typeface="+mn-lt"/>
              </a:rPr>
              <a:t>πορτοκάλι, μήλο, αχλάδι,</a:t>
            </a:r>
            <a:r>
              <a:rPr lang="el-GR" sz="2200" b="1" baseline="0" dirty="0">
                <a:solidFill>
                  <a:schemeClr val="tx2"/>
                </a:solidFill>
                <a:latin typeface="+mn-lt"/>
              </a:rPr>
              <a:t> μανταρίνι, μπανάνα</a:t>
            </a:r>
            <a:endParaRPr lang="el-GR" sz="22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0" name="19 - Ορθογώνιο"/>
          <p:cNvSpPr/>
          <p:nvPr/>
        </p:nvSpPr>
        <p:spPr>
          <a:xfrm>
            <a:off x="971599" y="1916832"/>
            <a:ext cx="24482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>
                <a:solidFill>
                  <a:schemeClr val="accent2">
                    <a:lumMod val="50000"/>
                  </a:schemeClr>
                </a:solidFill>
              </a:rPr>
              <a:t>ΦΡΟΥΤΑ</a:t>
            </a:r>
          </a:p>
        </p:txBody>
      </p:sp>
      <p:sp>
        <p:nvSpPr>
          <p:cNvPr id="21" name="20 - Ορθογώνιο"/>
          <p:cNvSpPr/>
          <p:nvPr/>
        </p:nvSpPr>
        <p:spPr>
          <a:xfrm>
            <a:off x="5292080" y="1916832"/>
            <a:ext cx="2736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>
                <a:solidFill>
                  <a:schemeClr val="accent1">
                    <a:lumMod val="50000"/>
                  </a:schemeClr>
                </a:solidFill>
              </a:rPr>
              <a:t>ΛΑΧΑΝΙΚΑ</a:t>
            </a:r>
          </a:p>
        </p:txBody>
      </p:sp>
      <p:sp>
        <p:nvSpPr>
          <p:cNvPr id="22" name="21 - Ορθογώνιο"/>
          <p:cNvSpPr/>
          <p:nvPr/>
        </p:nvSpPr>
        <p:spPr>
          <a:xfrm>
            <a:off x="4355976" y="2492896"/>
            <a:ext cx="38164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200" b="1" dirty="0">
                <a:latin typeface="+mn-lt"/>
              </a:rPr>
              <a:t>πράσα, μπρόκολο, κουνουπίδι, λάχανο</a:t>
            </a:r>
          </a:p>
        </p:txBody>
      </p:sp>
      <p:pic>
        <p:nvPicPr>
          <p:cNvPr id="18" name="Picture 17" descr="win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0"/>
            <a:ext cx="2926080" cy="195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 descr="pear-1300153_960_7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8" y="4214817"/>
            <a:ext cx="785818" cy="1100757"/>
          </a:xfrm>
          <a:prstGeom prst="rect">
            <a:avLst/>
          </a:prstGeom>
        </p:spPr>
      </p:pic>
      <p:pic>
        <p:nvPicPr>
          <p:cNvPr id="26" name="Picture 25" descr="banana-2548690_960_7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4071942"/>
            <a:ext cx="1890700" cy="1798288"/>
          </a:xfrm>
          <a:prstGeom prst="rect">
            <a:avLst/>
          </a:prstGeom>
        </p:spPr>
      </p:pic>
      <p:pic>
        <p:nvPicPr>
          <p:cNvPr id="27" name="Picture 26" descr="tangerines-1721633_960_7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4929198"/>
            <a:ext cx="2000232" cy="1104295"/>
          </a:xfrm>
          <a:prstGeom prst="rect">
            <a:avLst/>
          </a:prstGeom>
        </p:spPr>
      </p:pic>
      <p:pic>
        <p:nvPicPr>
          <p:cNvPr id="28" name="Picture 27" descr="brocol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71407" y="3071810"/>
            <a:ext cx="1572593" cy="1025462"/>
          </a:xfrm>
          <a:prstGeom prst="rect">
            <a:avLst/>
          </a:prstGeom>
        </p:spPr>
      </p:pic>
      <p:pic>
        <p:nvPicPr>
          <p:cNvPr id="29" name="Picture 28" descr="cauliflower-2534064_960_72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00826" y="3643314"/>
            <a:ext cx="2000232" cy="1640281"/>
          </a:xfrm>
          <a:prstGeom prst="rect">
            <a:avLst/>
          </a:prstGeom>
        </p:spPr>
      </p:pic>
      <p:pic>
        <p:nvPicPr>
          <p:cNvPr id="30" name="Picture 29" descr="cabbage-957778_960_72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7429520" y="5143512"/>
            <a:ext cx="1393041" cy="928694"/>
          </a:xfrm>
          <a:prstGeom prst="rect">
            <a:avLst/>
          </a:prstGeom>
        </p:spPr>
      </p:pic>
      <p:pic>
        <p:nvPicPr>
          <p:cNvPr id="31" name="Picture 30" descr="cabage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10990" y="4643447"/>
            <a:ext cx="1385103" cy="1428760"/>
          </a:xfrm>
          <a:prstGeom prst="rect">
            <a:avLst/>
          </a:prstGeom>
        </p:spPr>
      </p:pic>
      <p:pic>
        <p:nvPicPr>
          <p:cNvPr id="33" name="Content Placeholder 32" descr="leek.jpg"/>
          <p:cNvPicPr>
            <a:picLocks noGrp="1" noChangeAspect="1"/>
          </p:cNvPicPr>
          <p:nvPr>
            <p:ph sz="half" idx="2"/>
          </p:nvPr>
        </p:nvPicPr>
        <p:blipFill>
          <a:blip r:embed="rId10" cstate="print"/>
          <a:stretch>
            <a:fillRect/>
          </a:stretch>
        </p:blipFill>
        <p:spPr>
          <a:xfrm>
            <a:off x="4429124" y="3286124"/>
            <a:ext cx="2067031" cy="1500198"/>
          </a:xfrm>
        </p:spPr>
      </p:pic>
      <p:pic>
        <p:nvPicPr>
          <p:cNvPr id="32" name="Content Placeholder 31" descr="slice-orange_1232-1915.jpg"/>
          <p:cNvPicPr>
            <a:picLocks noGrp="1" noChangeAspect="1"/>
          </p:cNvPicPr>
          <p:nvPr>
            <p:ph sz="half" idx="1"/>
          </p:nvPr>
        </p:nvPicPr>
        <p:blipFill>
          <a:blip r:embed="rId11" cstate="print"/>
          <a:stretch>
            <a:fillRect/>
          </a:stretch>
        </p:blipFill>
        <p:spPr>
          <a:xfrm>
            <a:off x="0" y="3284984"/>
            <a:ext cx="1856958" cy="1236983"/>
          </a:xfrm>
        </p:spPr>
      </p:pic>
      <p:pic>
        <p:nvPicPr>
          <p:cNvPr id="34" name="Picture 33" descr="hand-drawn-apple-fruit-illustration_53876-2980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47664" y="3356992"/>
            <a:ext cx="882016" cy="88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50275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>
                <a:ln>
                  <a:noFill/>
                </a:ln>
                <a:solidFill>
                  <a:srgbClr val="0070C0"/>
                </a:solidFill>
              </a:rPr>
              <a:t>                       </a:t>
            </a:r>
            <a:r>
              <a:rPr lang="el-GR" altLang="el-GR" b="1" dirty="0">
                <a:solidFill>
                  <a:srgbClr val="0070C0"/>
                </a:solidFill>
              </a:rPr>
              <a:t>Άνοιξη</a:t>
            </a:r>
            <a:endParaRPr lang="el-GR" dirty="0"/>
          </a:p>
        </p:txBody>
      </p:sp>
      <p:sp>
        <p:nvSpPr>
          <p:cNvPr id="20" name="19 - Ορθογώνιο"/>
          <p:cNvSpPr/>
          <p:nvPr/>
        </p:nvSpPr>
        <p:spPr>
          <a:xfrm>
            <a:off x="899592" y="1844824"/>
            <a:ext cx="2520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/>
              <a:t>ΦΡΟΥΤΑ</a:t>
            </a:r>
          </a:p>
        </p:txBody>
      </p:sp>
      <p:sp>
        <p:nvSpPr>
          <p:cNvPr id="21" name="20 - Ορθογώνιο"/>
          <p:cNvSpPr/>
          <p:nvPr/>
        </p:nvSpPr>
        <p:spPr>
          <a:xfrm>
            <a:off x="1187624" y="2348880"/>
            <a:ext cx="24768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200" b="1" dirty="0">
                <a:latin typeface="+mn-lt"/>
              </a:rPr>
              <a:t>φράουλα, κεράσι, βερίκοκο</a:t>
            </a:r>
          </a:p>
        </p:txBody>
      </p:sp>
      <p:sp>
        <p:nvSpPr>
          <p:cNvPr id="22" name="21 - Ορθογώνιο"/>
          <p:cNvSpPr/>
          <p:nvPr/>
        </p:nvSpPr>
        <p:spPr>
          <a:xfrm>
            <a:off x="5453860" y="1979365"/>
            <a:ext cx="28083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200" b="1" dirty="0">
                <a:latin typeface="+mn-lt"/>
              </a:rPr>
              <a:t>αρακάς, καρότο, κολοκυθάκι, κρεμμυδάκι</a:t>
            </a:r>
          </a:p>
          <a:p>
            <a:pPr algn="ctr"/>
            <a:endParaRPr lang="el-GR" sz="1800" dirty="0"/>
          </a:p>
        </p:txBody>
      </p:sp>
      <p:sp>
        <p:nvSpPr>
          <p:cNvPr id="23" name="22 - Ορθογώνιο"/>
          <p:cNvSpPr/>
          <p:nvPr/>
        </p:nvSpPr>
        <p:spPr>
          <a:xfrm>
            <a:off x="5832140" y="1511206"/>
            <a:ext cx="21602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/>
              <a:t>ΛΑΧΑΝΙΚΑ</a:t>
            </a:r>
          </a:p>
        </p:txBody>
      </p:sp>
      <p:pic>
        <p:nvPicPr>
          <p:cNvPr id="16" name="Picture 15" descr="spring-bird-22954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42852"/>
            <a:ext cx="2464611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 descr="strawberry-1180048_960_7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172" y="3118321"/>
            <a:ext cx="2143140" cy="1428760"/>
          </a:xfrm>
          <a:prstGeom prst="rect">
            <a:avLst/>
          </a:prstGeom>
        </p:spPr>
      </p:pic>
      <p:pic>
        <p:nvPicPr>
          <p:cNvPr id="18" name="Picture 17" descr="apricots-2523272_960_7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4383" y="4688200"/>
            <a:ext cx="2464611" cy="1643074"/>
          </a:xfrm>
          <a:prstGeom prst="rect">
            <a:avLst/>
          </a:prstGeom>
        </p:spPr>
      </p:pic>
      <p:pic>
        <p:nvPicPr>
          <p:cNvPr id="19" name="Picture 18" descr="cherri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3068960"/>
            <a:ext cx="1785380" cy="1785380"/>
          </a:xfrm>
          <a:prstGeom prst="rect">
            <a:avLst/>
          </a:prstGeom>
        </p:spPr>
      </p:pic>
      <p:pic>
        <p:nvPicPr>
          <p:cNvPr id="26" name="Picture 25" descr="pea-1205679_960_72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4876" y="3068960"/>
            <a:ext cx="2428860" cy="1619240"/>
          </a:xfrm>
          <a:prstGeom prst="rect">
            <a:avLst/>
          </a:prstGeom>
        </p:spPr>
      </p:pic>
      <p:pic>
        <p:nvPicPr>
          <p:cNvPr id="27" name="Picture 26" descr="zucchini-1659094_960_72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00562" y="4786322"/>
            <a:ext cx="2068824" cy="1379216"/>
          </a:xfrm>
          <a:prstGeom prst="rect">
            <a:avLst/>
          </a:prstGeom>
        </p:spPr>
      </p:pic>
      <p:pic>
        <p:nvPicPr>
          <p:cNvPr id="35" name="Picture 34" descr="onion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58016" y="4786322"/>
            <a:ext cx="1891668" cy="1261112"/>
          </a:xfrm>
          <a:prstGeom prst="rect">
            <a:avLst/>
          </a:prstGeom>
        </p:spPr>
      </p:pic>
      <p:pic>
        <p:nvPicPr>
          <p:cNvPr id="25" name="Picture 24" descr="healthy-orange-carrots-graphic-illustration_53876-846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38248" y="3151814"/>
            <a:ext cx="1619672" cy="161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7239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-95135" y="0"/>
            <a:ext cx="8229600" cy="1143000"/>
          </a:xfrm>
        </p:spPr>
        <p:txBody>
          <a:bodyPr/>
          <a:lstStyle/>
          <a:p>
            <a:r>
              <a:rPr lang="el-GR" altLang="el-GR" b="1" dirty="0">
                <a:ln>
                  <a:noFill/>
                </a:ln>
                <a:solidFill>
                  <a:srgbClr val="0070C0"/>
                </a:solidFill>
              </a:rPr>
              <a:t>                   Καλοκαίρι</a:t>
            </a:r>
            <a:endParaRPr lang="el-GR" dirty="0"/>
          </a:p>
        </p:txBody>
      </p:sp>
      <p:sp>
        <p:nvSpPr>
          <p:cNvPr id="20" name="19 - Ορθογώνιο"/>
          <p:cNvSpPr/>
          <p:nvPr/>
        </p:nvSpPr>
        <p:spPr>
          <a:xfrm>
            <a:off x="899592" y="1844824"/>
            <a:ext cx="2520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/>
              <a:t>ΦΡΟΥΤΑ</a:t>
            </a:r>
          </a:p>
        </p:txBody>
      </p:sp>
      <p:sp>
        <p:nvSpPr>
          <p:cNvPr id="21" name="20 - Ορθογώνιο"/>
          <p:cNvSpPr/>
          <p:nvPr/>
        </p:nvSpPr>
        <p:spPr>
          <a:xfrm>
            <a:off x="683568" y="2348880"/>
            <a:ext cx="26642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200" b="1" dirty="0">
                <a:latin typeface="+mn-lt"/>
              </a:rPr>
              <a:t>καρπούζι, πεπόνι, σύκο, ροδάκινο, νεκταρίνι, σταφύλια</a:t>
            </a:r>
          </a:p>
        </p:txBody>
      </p:sp>
      <p:sp>
        <p:nvSpPr>
          <p:cNvPr id="22" name="21 - Ορθογώνιο"/>
          <p:cNvSpPr/>
          <p:nvPr/>
        </p:nvSpPr>
        <p:spPr>
          <a:xfrm>
            <a:off x="5508104" y="1844824"/>
            <a:ext cx="28083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200" b="1" dirty="0">
                <a:latin typeface="+mn-lt"/>
              </a:rPr>
              <a:t>φασολάκια, ντομάτα μπάμιες, πιπεριές,</a:t>
            </a:r>
            <a:r>
              <a:rPr lang="el-GR" sz="2200" b="1" baseline="0" dirty="0">
                <a:latin typeface="+mn-lt"/>
              </a:rPr>
              <a:t> αγγούρι, μελιτζάνες, </a:t>
            </a:r>
            <a:r>
              <a:rPr lang="el-GR" sz="2200" b="1" dirty="0">
                <a:latin typeface="+mn-lt"/>
              </a:rPr>
              <a:t>κολοκυθάκι </a:t>
            </a:r>
          </a:p>
        </p:txBody>
      </p:sp>
      <p:sp>
        <p:nvSpPr>
          <p:cNvPr id="23" name="22 - Ορθογώνιο"/>
          <p:cNvSpPr/>
          <p:nvPr/>
        </p:nvSpPr>
        <p:spPr>
          <a:xfrm>
            <a:off x="5832140" y="1321604"/>
            <a:ext cx="21602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/>
              <a:t>ΛΑΧΑΝΙΚΑ</a:t>
            </a:r>
          </a:p>
        </p:txBody>
      </p:sp>
      <p:pic>
        <p:nvPicPr>
          <p:cNvPr id="26" name="Picture 25" descr="summ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-1"/>
            <a:ext cx="2643206" cy="1762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Content Placeholder 27" descr="watermelon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3533608"/>
            <a:ext cx="1627845" cy="1038400"/>
          </a:xfrm>
        </p:spPr>
      </p:pic>
      <p:pic>
        <p:nvPicPr>
          <p:cNvPr id="29" name="Picture 28" descr="mel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297" y="3456876"/>
            <a:ext cx="1821669" cy="1214446"/>
          </a:xfrm>
          <a:prstGeom prst="rect">
            <a:avLst/>
          </a:prstGeom>
        </p:spPr>
      </p:pic>
      <p:pic>
        <p:nvPicPr>
          <p:cNvPr id="30" name="Picture 29" descr="peac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20225" y="5011381"/>
            <a:ext cx="2250297" cy="1500198"/>
          </a:xfrm>
          <a:prstGeom prst="rect">
            <a:avLst/>
          </a:prstGeom>
        </p:spPr>
      </p:pic>
      <p:pic>
        <p:nvPicPr>
          <p:cNvPr id="31" name="Picture 30" descr="fig-2079166_960_72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4997800"/>
            <a:ext cx="1963106" cy="1308737"/>
          </a:xfrm>
          <a:prstGeom prst="rect">
            <a:avLst/>
          </a:prstGeom>
        </p:spPr>
      </p:pic>
      <p:pic>
        <p:nvPicPr>
          <p:cNvPr id="33" name="Content Placeholder 32" descr="greeen peas.jpg"/>
          <p:cNvPicPr>
            <a:picLocks noGrp="1" noChangeAspect="1"/>
          </p:cNvPicPr>
          <p:nvPr>
            <p:ph sz="half" idx="2"/>
          </p:nvPr>
        </p:nvPicPr>
        <p:blipFill>
          <a:blip r:embed="rId7" cstate="print"/>
          <a:stretch>
            <a:fillRect/>
          </a:stretch>
        </p:blipFill>
        <p:spPr>
          <a:xfrm>
            <a:off x="4643438" y="3286124"/>
            <a:ext cx="1851029" cy="1234019"/>
          </a:xfrm>
        </p:spPr>
      </p:pic>
      <p:pic>
        <p:nvPicPr>
          <p:cNvPr id="34" name="Picture 33" descr="peppers-154377_960_72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3504" y="4572008"/>
            <a:ext cx="2000232" cy="1000116"/>
          </a:xfrm>
          <a:prstGeom prst="rect">
            <a:avLst/>
          </a:prstGeom>
        </p:spPr>
      </p:pic>
      <p:pic>
        <p:nvPicPr>
          <p:cNvPr id="35" name="Picture 34" descr="tomato-3520004_960_72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86578" y="3286124"/>
            <a:ext cx="1784511" cy="1189674"/>
          </a:xfrm>
          <a:prstGeom prst="rect">
            <a:avLst/>
          </a:prstGeom>
        </p:spPr>
      </p:pic>
      <p:pic>
        <p:nvPicPr>
          <p:cNvPr id="36" name="Picture 35" descr="cucumber-685704_960_72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429520" y="4500570"/>
            <a:ext cx="1464447" cy="976298"/>
          </a:xfrm>
          <a:prstGeom prst="rect">
            <a:avLst/>
          </a:prstGeom>
        </p:spPr>
      </p:pic>
      <p:pic>
        <p:nvPicPr>
          <p:cNvPr id="37" name="Picture 36" descr="eggplant-1659784_960_72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215206" y="5500702"/>
            <a:ext cx="1214446" cy="805835"/>
          </a:xfrm>
          <a:prstGeom prst="rect">
            <a:avLst/>
          </a:prstGeom>
        </p:spPr>
      </p:pic>
      <p:pic>
        <p:nvPicPr>
          <p:cNvPr id="38" name="Picture 37" descr="zucchini-1659094_960_720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00628" y="5500702"/>
            <a:ext cx="1393041" cy="78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14016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l-GR" sz="40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Χρειάζεστε διαφορετικές ομάδες τροφίμων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700808"/>
            <a:ext cx="8496944" cy="4525963"/>
          </a:xfrm>
        </p:spPr>
        <p:txBody>
          <a:bodyPr/>
          <a:lstStyle/>
          <a:p>
            <a:r>
              <a:rPr lang="el-GR" dirty="0">
                <a:solidFill>
                  <a:schemeClr val="accent3">
                    <a:lumMod val="50000"/>
                  </a:schemeClr>
                </a:solidFill>
              </a:rPr>
              <a:t>Είναι καλό να καταναλώνετε τρόφιμα, όπως, πατάτα, ψωμί, ρύζι και ζυμαρικά</a:t>
            </a:r>
          </a:p>
          <a:p>
            <a:endParaRPr lang="el-GR" dirty="0">
              <a:solidFill>
                <a:srgbClr val="339966"/>
              </a:solidFill>
            </a:endParaRPr>
          </a:p>
          <a:p>
            <a:endParaRPr lang="el-GR" dirty="0">
              <a:solidFill>
                <a:srgbClr val="339966"/>
              </a:solidFill>
            </a:endParaRPr>
          </a:p>
          <a:p>
            <a:endParaRPr lang="el-GR" dirty="0">
              <a:solidFill>
                <a:srgbClr val="339966"/>
              </a:solidFill>
            </a:endParaRPr>
          </a:p>
          <a:p>
            <a:endParaRPr lang="el-GR" dirty="0">
              <a:solidFill>
                <a:srgbClr val="339966"/>
              </a:solidFill>
            </a:endParaRPr>
          </a:p>
          <a:p>
            <a:endParaRPr lang="el-GR" dirty="0">
              <a:solidFill>
                <a:srgbClr val="339966"/>
              </a:solidFill>
            </a:endParaRPr>
          </a:p>
          <a:p>
            <a:r>
              <a:rPr lang="el-GR" dirty="0">
                <a:solidFill>
                  <a:schemeClr val="accent3">
                    <a:lumMod val="50000"/>
                  </a:schemeClr>
                </a:solidFill>
              </a:rPr>
              <a:t>Έφαγες κάποιο από τα παραπάνω τρόφιμα χθες;</a:t>
            </a:r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955167"/>
            <a:ext cx="748883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Χρειάζεστε διαφορετικές ομάδες τροφίμων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/>
          <a:p>
            <a:r>
              <a:rPr lang="el-GR" dirty="0">
                <a:solidFill>
                  <a:schemeClr val="accent3">
                    <a:lumMod val="50000"/>
                  </a:schemeClr>
                </a:solidFill>
              </a:rPr>
              <a:t>Είναι καλό να καταναλώνετε τρόφιμα, όπως, γάλα, τυρί, γιαούρτι</a:t>
            </a:r>
          </a:p>
          <a:p>
            <a:endParaRPr lang="el-GR" dirty="0">
              <a:solidFill>
                <a:srgbClr val="339966"/>
              </a:solidFill>
            </a:endParaRPr>
          </a:p>
          <a:p>
            <a:endParaRPr lang="el-GR" dirty="0">
              <a:solidFill>
                <a:srgbClr val="339966"/>
              </a:solidFill>
            </a:endParaRPr>
          </a:p>
          <a:p>
            <a:endParaRPr lang="el-GR" dirty="0">
              <a:solidFill>
                <a:srgbClr val="339966"/>
              </a:solidFill>
            </a:endParaRPr>
          </a:p>
          <a:p>
            <a:endParaRPr lang="el-GR" dirty="0">
              <a:solidFill>
                <a:srgbClr val="339966"/>
              </a:solidFill>
            </a:endParaRPr>
          </a:p>
          <a:p>
            <a:r>
              <a:rPr lang="el-GR" dirty="0">
                <a:solidFill>
                  <a:schemeClr val="accent3">
                    <a:lumMod val="50000"/>
                  </a:schemeClr>
                </a:solidFill>
              </a:rPr>
              <a:t>Ποιο από τα παραπάνω τρόφιμα είναι το αγαπημένο σου</a:t>
            </a:r>
            <a:r>
              <a:rPr lang="el-GR" dirty="0">
                <a:solidFill>
                  <a:srgbClr val="339966"/>
                </a:solidFill>
              </a:rPr>
              <a:t>;</a:t>
            </a: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995481"/>
            <a:ext cx="6984776" cy="197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111442"/>
            <a:ext cx="2485405" cy="174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1624" y="156939"/>
            <a:ext cx="8548083" cy="2123658"/>
          </a:xfrm>
        </p:spPr>
        <p:txBody>
          <a:bodyPr wrap="square" rtlCol="0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ΓΑΛΑΚΤΟΚΟΜΙΚΑ για</a:t>
            </a:r>
            <a:br>
              <a:rPr lang="el-GR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</a:br>
            <a:r>
              <a:rPr lang="el-GR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γερά κόκκαλα και δόντια</a:t>
            </a:r>
            <a:br>
              <a:rPr lang="el-GR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</a:br>
            <a:r>
              <a:rPr lang="el-GR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Πόσα;</a:t>
            </a:r>
            <a:endParaRPr lang="en-US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59631" y="2289314"/>
            <a:ext cx="68872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3 μερίδες την ημέρα</a:t>
            </a:r>
            <a:endParaRPr lang="en-US" sz="4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sp>
        <p:nvSpPr>
          <p:cNvPr id="29699" name="AutoShape 2" descr="data:image/jpeg;base64,/9j/4AAQSkZJRgABAQAAAQABAAD/2wCEAAkGBhQSERQUEhQUFRUUFRQUFBcUFBQVFBUUFRQVFRQUFRQXHCYeFxklGRUVHy8gIycpLCwsFR4xNTAqNSYrLCkBCQoKDgwOGA8PGiwkHSQpLCkpKS4sLCwsKi8sLCwpKSwsLCksLCksKSksLSkpLC4pLCwsLCwsKSkpKSwsKSkpLP/AABEIAOEA4QMBIgACEQEDEQH/xAAcAAABBQEBAQAAAAAAAAAAAAAAAQIEBQYDBwj/xABCEAABAwEFBAcGBAUDAwUAAAABAAIRAwQFEiExQVFhcQYTIjKBkaEHQrHB0eEjUmLwFBUzcpKywvFjgrMIFjVTdP/EABoBAAMBAQEBAAAAAAAAAAAAAAABAgMEBQb/xAAvEQACAgEDAgMHAwUAAAAAAAAAAQIDEQQhMRJBE1FxImGBkcHh8BQy0QVCcqGx/9oADAMBAAIRAxEAPwD1ZJCJSgKQES1IBieE7CeG9KQol2WNlRzsQ7dN7g1w7wg6cuCaDsSkJAlSAUJzSkAShMQ9KmJZQMcCiU0JyABKkQgBUJEIAcE4JoTkAKhIlCYCoQlKBDUqEBAxUhSlCBDYShLCIQAQhLKRAEAJzUkJwCkYFY63X8+w3m6BipV6dKo5h/MG9UXNOx34fjt3rYlZ/pRcItDqRBDajcQa46ZwcLuHHZ5ro08oKa8Th7M5dVGyVT8J+0t0XVGsHgOb3XAOHI5hdQoN12d9Ok1lQQ5ojUEEAmCCNkKcFlNKMmlxk2qk5QjKSw2lkUJUBCksVAQlQABKgJUDBEJYRCBBCISpITAAnJsJyAHBKmhOQMISoQgQIQlQAiEqagBUqRKgBEJyEAQUoRCVIY1yqOk1t6ii2sQS2nUpl4GuBzsDiOILmnwVs5QL8sHX2atSmMdNwB3OEOaf8gE1jKzwTLOH089ic+1srMp1Kbg9rm6jTLPPcc9CkaViuguOm59KoC12CS07wRmN+RMHitoCtdRUqp4TyuUc+kvd9fVJYeWmveh8oxLk5y5PrQufJ1ErGng7UtksmWJ/gPqn11SAji2NmCYUluemfJU9so7Qo9G1vYcil1YHg0EJVDst6tdk7I+nkpsJp5E1gaUqEJiEhKiEIAEspChAD5QmJ0oAclTQUqAFQhCABKkCUBABKEShMREQUBKpKOT00LpUC4lIDhdIZUoEwC6mXtBgYmOYS17Z2aEEJzHrEV7fVsd418DiGViKpac2PDwMRjfixCRmtY+rC2uqdcYyzs1sc1GojbOcMYcXv9H/AKO1Wup123fo944tb8yFwum78UVKnd1aDt/UeG5XGKVjFd2dQOzXG0DJd3OhRahVsRBr01Bq0FavauD6SzaLRUvowu1lvB7NshSX0VHqUFnhrdFZT5LizW5r9DB3KRCzBpEZjIqdY75Lcn5j9+StT8yHHyLlIkpVmvEtPht+6cQtCBpSJyRACJUIQASnApsJUAOlOC5ylBQB0RKbKJQA9CZKEARwlSBKkMRwUOq6FKqPgKrtdUzAa5ztwgAf3OOQPASeCmTwNLJxqWClXqhlUT2ZBBhzTMS0+XBS7Fcp6xwfPV0zAn34AieEQsr0orV7N1FpaWNLKmCGgultRskPJPabNMbBnG2Fobrvp9paKgeac5FkNc2QBmJgwZ3rXom6VPmOePJ/c5vEqV7hxJrnzX2NI506Ic7CFApW17cngGfebP8ApPyldKtac/JR1ZOrA42jPNVlG+wXFr8iCRlpkYUa8LYWrOV7X+PIOROfMgT6yvI/qN9taUqnhp/P1PQ0dEbG4y8jdteDmDI4ILVn7ntZD8M5em9Xf8QIV6HXrUx3WJL82MdRp3TLHYVzFxfTXRjy7QeK4V3lryHEACIyzP2XRqNVXRHql6bfmDOFUpvCGPpLhUoSprXB2fxSOpraEo2RUovKZEk4vDK5uJhy8tis7FfQOT9fX7ri5ijVrKCtEmjNmhBBEgyOH7yRCzdC2vpHaR6/dXVkvRlTbB9PsrIJMIhOLUQgBqEsICAEhCWEIAEJYQgASpEqAI0pj6sLlWrqFWrqGyjvXtUb9mmuZgBv6idP3D6nZAEQYiBGXDLU8vuuho4Sd4OXAxhHk1p8SmNoQJP3P2U7miIF6WNtSi9r2gtMYhn+Ybdh470+4rk/h2ENfiY8gtxABwygh2w7MxHJTLQwPpvp/mY9oje5pAjxKz/Qvpb/ABLBRqtiq0E4hGF+EdqR7ruWXLRdFcZuuSjx3/k5rXUrYOf7t0n9DTluWgI2wo7ciNxMH9LjoeR+PNdzTI0XOqcQdvifLMHzHosGdSKe96WRWapWYuc4DUQVsr3ZOe9oPxHyWUpjDV5gj5/Jefq4KUXk69PY4STQtK8DSd2wQQBO/L7LX3GxtWk2qZ7cugnIZkZeSx96OLyGwCDwmN5W7uOzClZqTYAws8NSfmvN0NUVZI7tbNOuL7smNbGghU14VGte4nXLnou173+yi0knPQDedwWRp1ald0nIEyeK6dZCVyjXWs75z2Rx04hmc39zUWGvjkjQZeKllqhWctpU8zDWjP8Ae0kqvtNtdVMRDdjfm/YT6D1Xq6LSuutQznzZ5mr1UYvPyRNtF4MGna5aee3wUKpePJJQsReeG/6b1PZc1LaC48V3N1Q2e5xxhqrt17K/PiVLr0btLfGEjLUwmRE72uIP0V9/JaThHVj0VZV6GUST2SD+l2fojxq/IT0Wp7WL45+5KsN8xlMjc75EfRXdG0NeOyfDb4bxyWGt3Ry0UO1RcarRqx/e8ClufpDJwkEOHeY7Jw4j6hV0Qn+xmXj3UPpvW3n2N2lhV9mvUEAuMtOjtoP5Xjf8VYgyJBkbxosGmuTvjJSWUNhCUhCRQICEqAEQhCYFBVeozHS4N2nEBzwuj1hJaK2RT7ps8uFV2gMsG8/m5blzcs0LyzEPLSM2u7Y5FoP1XS0slVFjtwoVerd/Tc4upO2AOzLPVxHJwV3VzzGhzHFaReUU9mUtqLm5t2KpuLo7htLbRSIALpqUzlGIEPLDuzJwnwOwad1CUtOkG6LWuyVbfT3WGZW1QtSUlw016o7VGqLWb65ecz6SpJdAk5Aak6Knr28VHtazMHORtA1dyyy35RkM8maosn2brWEbS3E3nicQPIx4rDXkIdi3EHyXoVhMuMaAAfRY7pJZoqPH6j65/NY3x9nJdb3C7MJfLowluvkQfQq7q2l9URT7IAyJHlksZd1ZzYgyBlB+W5a65rc1wjQ/vReHTbFTcM4bPUuqaSlyZex3e6o7FVJc7Qk7N4A0A4BaKy2UNGS51aWGq/nP+WfzSW+1FlNxGphrf7nENHlM+C9ytZwkeVdZ0pt9jha7R1j4GbWmG/qdoXfEDx3qSKIYI8zv+yj3ZSAM/kAA5nIekpbVVzA3keW1dt8/DioROHQUfqJu6fwLB1QMaC7Jup5LvRtjKo/DdIGuRB/eYTrDTa+g4axOR3cVEu+5zZHOqyXgtaC3bkciNmQK5Un8D2/Zw0+Vx7yxdLfDP9lcqFpL2OdhIc0xwOceKey1F7uB2fBOZ2XRomZ+vJRWfpYQ8U3NJqDvMb2o1O2DEDWFw6U3OLRTFqswiqyZjbGw79FpqtipvhzmtJHddAJGzsldLNZsNNwG+dp3bSqg3FkaiNVselx9TFdG74FRna0PZqDaD+YbiDmOSuLPeD6DyxxmNuxwOYMcQse+zmy25zfcrdpvj98lrqjesosdtbNM8tW/Nd2VOKkfORhKiyVOeOPevz6mhsltbUGWR3fQ7V3hY5jnMOWm5Xl332HZP89vjv5rGUcHfCzOz5LRKhCg2EQnIQBkmUcbs+6NeP6fqpQryeA0XCtUAhrcgP34riKsLm4NixoWNtem6m6JaXRInskznGesabgqt9a12U4abmVW5/h1iWuB1htUZO8QCu9ntRY/EPjHAq9bXp1hnBO0bfPaFaSe4zP/APvOqO/Yaw/se1w9JQ7phUIOCylvGtUDWjnAlW77lp7ARyMfBc23FRBxYZO85+ROaYtijbVq2lw6x2MZkNaC2j4DWr8N5C0VnpYGgbfDM7zGU7IGnHMl7GBuTQBvjbzKkWajBk6/BNICVYKWFuepzP0WZ6S05qO4wf8Ab/tWldVVN0hoZMP9zfmPmpsWYhF4ZjLMIc4eKmWe04D47414oq0QA4x2iBB4ZzmqKtSe8w4uPAA/Er5e/Ryla2uD26tVX4eJs17bZ1kOmdQfD/n0Ue83/wBMf9QE+DXfOFzsNDAwDSAMkltd3eDh819Jo049ClyfPa5qUJuJPs4PVGNryPID7qHWeJ5T9FKsz5puG5wd56/BR61kzJ2Fb6pe2bf0qS8FIv8Ao3VyOeo+Cnuq42EZLL3dXLHAEwHAieKt7PbMBAdGEiAVlF7YO2dftZIZt/V16TDlJ1OQOwCd6vagBxkCSJy2mFU3xdItFOGPwnUHWCMwR4rrdVnrsYG1XCq4e9ESNgKa2HPplFST38iQ2qWdrUEiRunfuKmWeuHmRmJhRbQQWuY7I6/ZNuYFsjYmuTKSTi33M/7Q7vDepqN2VB66j0CmXPnTqDiw+Oi79OyDRpN2ms0jk0En0XO4qf4bjvcB5BdtaxW/U8HUPq1cf8d/mxatnUCtSjRXj6ag2ims8nQ4C3PfOFwY/ukxyO9aRwWEr0iDIW2sziabCdS0TzAhSy4N8MehEoSNDIkKO9y61HKHWeuaWxuhKlqgjnHmu/XHUSDuVVWMqdRfjaDtjPntSrlkpotrNeztCfPRTKduJjis6JCk0a54Z66rXJODRMqqQ16qKFUlWFF0KiSZTG0qHfObWj9f+167dfCiWqtiIG7M+OQ9JQIrX2dR3WUDOFZuaoloWbiGSG9yhWt0gxrs57FKqFRKqhPDyTJKSaZ3uq2AwfdILXcP+FNbWw4mn3D6bD5LMMtPU1C49x3e/Sd/Iq/bFRusS2A7UFuwHhuOyV6NkVbBSieXodR+mtddnH5v6M4Xta5aMOpOv04qQ++S0ts9enhLmjA8GQ7LPXORoR4prrnrNBdTh+YcBI+eR806216toaxlSngwZyYnFEGI0C4Olrk+sjOEksceeSSK5BbhdsAz0I+qmWzpKyzNaapHamAO8Y15eKgNs+TRtaIHgolu6PC2Etf2c8iJkZQeBB4pPqXA4quTXicdyyujpHTtZPVzIE57tvxV417WsJkDjpkFl7uuMXexxaXPJjEXFo03D6zoFAtN41LTk5pp0p7pPafxO5vxWtUJS27nFrb6acyT9nt5sl3jeX8VWDm9xowUh+aT2n+JAA4DitLY7PgYG7teep/fBVlzXZhhxGfuDcPzH5K6iF2WNJKKPA00ZTnK6fLGPChVxqplRygWip+95WB3s5WKydZUA2DM/JaY7tgyUS67LgZJ1dmVKKQ0JKEkoQBj3KPVpypKY8LFrJsVdWjGiZZLRhMHQ6c1PfSUO0WSVh0uLyjTqJ2KUjHqrp2l9PI9oev3XYXiw6mOeXxWqkhF1StoC7/zQbFnTbaf5vJOp1nO7g8TPwVZJeC+qXlHEnJrdpKk2UGM8yczG/hwUC6rrznU7XH4fZXjWtY0kkADVxMAcydFaMpSGfwrjuHP6IN1tOrj4AD4ysZfftcstJxZRD65Ey6mB1Yj9TiA7wlZm8/a3WOdNtQ5T2WsEb9ZKT97H0WPdRfyPVH3BTPvvH+J+ShWjou73KjTwcC31EheJ1fa7bcUsquY3ccNSeYc2PJXVz+3Wu14baGMew+8B1bxzglp8gowinCSWWbK8LtfTyqMInITm13JwyKrbNaX0DlLqf5dreRWu6O9NrNbmRTcCSO1TfEkbctHBMvbowIL6EwM3U9SBvYdSOGu7ct6rOl7Hn6nTq1e9fMiXbfgP9N/Np+hU2peM6jyWcN1NdnGe8ZFdmWGsO7U8HD5rsarnycEJ6qjaO6938P6F1/MBxTP5q4d3JQKdkrnXB6/RS6N0VD3nNHIE/RT4VSN/wBZrJrC/wCL6jbRan1T2zPDZ91OuywyZgGNru6PqeCk2O5mN1lx/Vp5BWzG5IlYksRQV6Wcpddry/mDGRz2k6lDnJXFRq1Rc7Z6KWEc7RVSXbZcb8R7rfUqNBe4NG1X1GiGNDRs15pCW51lNKEhKCwSpqEgMsQmQu5YkwLM2I7qaYaSlYUxwSwBAqWZR3WAHYrJwTcKzeAINK7wNisbJZZIA1PoNpTQre5bNIxbXZD+0aeevkqREtiD0l6S0bus/WVJcScNKmD26tTdOwbS7YDvIB8xvO12u8AH2iphY6SKTJFNjRo3AO/MnNxMxugLO+0XpSbZeD3tJ6qgTSojZha4gvje5wLvLctHY7yabM2oSO5JjQYRB5aeqUsvg9HT0xjHMluZu+bvYyGNc4n3iYiIygDRVFka+nVa9p7pBzkjy25KyqY6n4haSHZzGzZ4Lg5nnuEkrDqO9obeVGi4zTpYRGfbOvjkP3kqzqmDMscATG8Hk4EBTqQLqgaWmGSSCMi7YD6ZLW0KVKpRNMtEuDhJOWLCcMbu1hI5J9WCenq3M7Zejz2ubUs1VwOJsOBILSe7IGonXxy3+s+zL2ifxreqqkNtFMZ7MYGRcBvXl/Ry9epL6Dg0E90u2Ectf3qoVR1Wy2xtamCHh+Juwu3tMCHTpI1mVcZdmcmp06muqK3R9EXndonrGCA49sDQOO3kfjzUenZ1Y9H7yZarPTqN7lZgPLEPiD8E0UYJB1BjyXbCWUeJKPc4MoKVTppWsXUNTyUog0LpKamuckWNq1FXWmuu1prJl3WXrHSe63M/v0QS/In3TZMLcR7ztOA3qeE0H98NgSykNCkpkpXJspFCyhCEAUOFGFdSxNwqDQ4uC5OXd7VwqBS2M4uTCUr3Li5yybGK92XPIeOXzV7eVfqLHaKjRnSoVHN5tYYWeY7ts/ub/qCvOln/AMZbv/y1v/E9VDfJD/cj5ZpuIG+R5EnX0Uqvez3020ieyz3eMzn9FHtTYy2AAJj2x5D4Jc7nqRbWETLFfFSiSW6ZggiRnwVraqlRlJlQUA1j+7UJe8k5yJxADQ5RsO4qgAyWuuy2B1gdMHqw6nBjRxlsDm53kkoJ5NeqS7mZ/nNQaxG4CB5BaTo7ai5rqlLOpTIL6TiMNWkcjroQc/ospaqC63JebrPWa9uw5jYRtB8EdKa2JU5Rlh8G4tF1strGVmscwscKdRur2jFhe0g5nDk4TsJG5FGzPFmqUsUOY59KSZDXA5Fs6Ag5c8l1vq2YH0q1LJtYsxxliLAHtJ4loe08gol+4RStFRry4PZSLTJkycIJGh257MJUrOTaWMPJ6F7ELaX3dgcR+DWfTEflycPUlegWqn2yd8HzC809gVEi76rjo60Oj/tY2fivULSMxyC6oHz75I4alhOhIVYJDXFRq1Rdar1AtD0sgcy0vcANqvaNEMaGjZqd5+yjXbZMAxHvO04DepgQSAKUpISoKEKRKgoAEJJQgDN3Lf1O0QAQ2ptYTqduA+9y1Vs6zwvOryuQsMtnfls3EK5uDpuWxTtZJGgqxmOFQbf7h471kpYeJDTNJUoqJVpq2fTBALSCCJBBkEHQgjUKHWpqmi0yprBQ6jlNtbFXVSuaWxeTm6rBB3EHyMrZ2iyi0WarS2VqL2f5sI+awlVy1vRm8MVMCc2fDYqre+DOe258u2hxEtdk5pwu3gjI/D0VndV1dbIbJOmHUgDbs9FofbL0RNltprMH4Fql7SNG1dalPhn2hwdwWe6MXsKNdtRzcQE4mnbLS2eOZB9FUono02KT38jjbrmqUTDmkA6EgieUp1E4WwVeWy/RXaW5tjQTiDmzljJHejaqatSA3fBZPnB1rjJGJBGe5QaggqUbMczsTKFkLzkCeKqOxEk3sbB9SbEwPbiY1jHZZOxCtg7JOhwuOu9V/SO1Um2bBTfJe5hDceIspgOcG8ILsxvJVvRqtZZKfX9lrCS4OH9Qgksa1p1zieW6V09nPRl96W7+JrNizWdwJHuuc3OnQbvGjncP7gtFFbMyvt6Is9c9m1wmy3dZqThDy3rKg3PqnGQeIBA8Fpa7pcfLyXSmYBdt2c1HWyR44FcnlPc5R6j0Mo4Vnp1gsuJ2I6Bc2Uy90b1bMphoDRoPU70luDHEpEEJFZI6USklIkMCUFJKJQMSUJZSIAz9psoKz17XGDJGq17mKJWoAocU1hkGNua/61jdh71Kc6ZOm8sPun0Pqt5YbwpWqnjpOn8zTk5p3ObsPodkrOXhc4dsWf6qrZqmOk4tcNo0I/K4e8OCy3h70NM3Vrs6q6llXe5ulVO0wypDKuke68/oJ2/pOfNSrTZ4VOKksotMz9qs8c0y7La6jUnZtVnVs6jvsyy8J5E5ZL+87toXhZnUawxU3jZk5jh3XsPuvB+Y0JXgPTL2fWi7nEuBfRn8Ou0dhw2Nf/8AW/8ASduhK9ksNodSPZ02jYtFZrxp1WlroOIQ5rgCCNxByIWjXmVXc4HypTtpGnntHip1it2UFrSd7hK9yvr2NXdaDiYx9ncZzoOAYSf+m8Fo5NwrOP8A/T/B7Fuy2YrNn5ipn5LOVeTur1a/uMBbbawUT2WYsg2G5nWSdm5c+jlpojF178DWNc8ZElxEQxoA7x0zgZ6hej0PYC0umtbXubup0GtP+Tnn/Std0f8AZhYLIQ5lHrKg0qVz1jgd4bAYOYbPFKNeBz1qzseY3H0Atd7VRWtAdZ7L7pcIe5u6kw7/AM5Ec9F7jctz0rPSZRotFOlTENA8ySdXOJzJOpUiN6eXLdRPOnY7Hli1Kk8ti5OKUlcaj1ZIlR8KHVqSlrVV2u6zScTtB6ncp5AlWOz4Gz7zvQLslO9Iq4DkCkQhIYICQoQMCUhSohADUJYQgCvK5VEIVEkWoqS89D4/BKhJkmQt+3w+K9RPcHL5IQsau5fcgFcnoQtyGcygahCEnwQzRWPRSwhCzLFSoQmhPgY1dG6FCFoUjm5RqqEJDIVRXNk/pjmfgUISQjqUiEJjGlCEJDEShIhAwKRCEAKhCEAf/9k="/>
          <p:cNvSpPr>
            <a:spLocks noChangeAspect="1" noChangeArrowheads="1"/>
          </p:cNvSpPr>
          <p:nvPr/>
        </p:nvSpPr>
        <p:spPr bwMode="auto">
          <a:xfrm>
            <a:off x="0" y="-10287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omic Sans MS" pitchFamily="66" charset="0"/>
            </a:endParaRPr>
          </a:p>
        </p:txBody>
      </p:sp>
      <p:sp>
        <p:nvSpPr>
          <p:cNvPr id="29700" name="AutoShape 4" descr="data:image/jpeg;base64,/9j/4AAQSkZJRgABAQAAAQABAAD/2wCEAAkGBhQSERQUEhQUFRUUFRQUFBcUFBQVFBUUFRQVFRQUFRQXHCYeFxklGRUVHy8gIycpLCwsFR4xNTAqNSYrLCkBCQoKDgwOGA8PGiwkHSQpLCkpKS4sLCwsKi8sLCwpKSwsLCksLCksKSksLSkpLC4pLCwsLCwsKSkpKSwsKSkpLP/AABEIAOEA4QMBIgACEQEDEQH/xAAcAAABBQEBAQAAAAAAAAAAAAAAAQIEBQYDBwj/xABCEAABAwEFBAcGBAUDAwUAAAABAAIRAwQFEiExQVFhcQYTIjKBkaEHQrHB0eEjUmLwFBUzcpKywvFjgrMIFjVTdP/EABoBAAMBAQEBAAAAAAAAAAAAAAABAgMEBQb/xAAvEQACAgEDAgMHAwUAAAAAAAAAAQIDEQQhMRJBE1FxImGBkcHh8BQy0QVCcqGx/9oADAMBAAIRAxEAPwD1ZJCJSgKQES1IBieE7CeG9KQol2WNlRzsQ7dN7g1w7wg6cuCaDsSkJAlSAUJzSkAShMQ9KmJZQMcCiU0JyABKkQgBUJEIAcE4JoTkAKhIlCYCoQlKBDUqEBAxUhSlCBDYShLCIQAQhLKRAEAJzUkJwCkYFY63X8+w3m6BipV6dKo5h/MG9UXNOx34fjt3rYlZ/pRcItDqRBDajcQa46ZwcLuHHZ5ro08oKa8Th7M5dVGyVT8J+0t0XVGsHgOb3XAOHI5hdQoN12d9Ok1lQQ5ojUEEAmCCNkKcFlNKMmlxk2qk5QjKSw2lkUJUBCksVAQlQABKgJUDBEJYRCBBCISpITAAnJsJyAHBKmhOQMISoQgQIQlQAiEqagBUqRKgBEJyEAQUoRCVIY1yqOk1t6ii2sQS2nUpl4GuBzsDiOILmnwVs5QL8sHX2atSmMdNwB3OEOaf8gE1jKzwTLOH089ic+1srMp1Kbg9rm6jTLPPcc9CkaViuguOm59KoC12CS07wRmN+RMHitoCtdRUqp4TyuUc+kvd9fVJYeWmveh8oxLk5y5PrQufJ1ErGng7UtksmWJ/gPqn11SAji2NmCYUluemfJU9so7Qo9G1vYcil1YHg0EJVDst6tdk7I+nkpsJp5E1gaUqEJiEhKiEIAEspChAD5QmJ0oAclTQUqAFQhCABKkCUBABKEShMREQUBKpKOT00LpUC4lIDhdIZUoEwC6mXtBgYmOYS17Z2aEEJzHrEV7fVsd418DiGViKpac2PDwMRjfixCRmtY+rC2uqdcYyzs1sc1GojbOcMYcXv9H/AKO1Wup123fo944tb8yFwum78UVKnd1aDt/UeG5XGKVjFd2dQOzXG0DJd3OhRahVsRBr01Bq0FavauD6SzaLRUvowu1lvB7NshSX0VHqUFnhrdFZT5LizW5r9DB3KRCzBpEZjIqdY75Lcn5j9+StT8yHHyLlIkpVmvEtPht+6cQtCBpSJyRACJUIQASnApsJUAOlOC5ylBQB0RKbKJQA9CZKEARwlSBKkMRwUOq6FKqPgKrtdUzAa5ztwgAf3OOQPASeCmTwNLJxqWClXqhlUT2ZBBhzTMS0+XBS7Fcp6xwfPV0zAn34AieEQsr0orV7N1FpaWNLKmCGgultRskPJPabNMbBnG2Fobrvp9paKgeac5FkNc2QBmJgwZ3rXom6VPmOePJ/c5vEqV7hxJrnzX2NI506Ic7CFApW17cngGfebP8ApPyldKtac/JR1ZOrA42jPNVlG+wXFr8iCRlpkYUa8LYWrOV7X+PIOROfMgT6yvI/qN9taUqnhp/P1PQ0dEbG4y8jdteDmDI4ILVn7ntZD8M5em9Xf8QIV6HXrUx3WJL82MdRp3TLHYVzFxfTXRjy7QeK4V3lryHEACIyzP2XRqNVXRHql6bfmDOFUpvCGPpLhUoSprXB2fxSOpraEo2RUovKZEk4vDK5uJhy8tis7FfQOT9fX7ri5ijVrKCtEmjNmhBBEgyOH7yRCzdC2vpHaR6/dXVkvRlTbB9PsrIJMIhOLUQgBqEsICAEhCWEIAEJYQgASpEqAI0pj6sLlWrqFWrqGyjvXtUb9mmuZgBv6idP3D6nZAEQYiBGXDLU8vuuho4Sd4OXAxhHk1p8SmNoQJP3P2U7miIF6WNtSi9r2gtMYhn+Ybdh470+4rk/h2ENfiY8gtxABwygh2w7MxHJTLQwPpvp/mY9oje5pAjxKz/Qvpb/ABLBRqtiq0E4hGF+EdqR7ruWXLRdFcZuuSjx3/k5rXUrYOf7t0n9DTluWgI2wo7ciNxMH9LjoeR+PNdzTI0XOqcQdvifLMHzHosGdSKe96WRWapWYuc4DUQVsr3ZOe9oPxHyWUpjDV5gj5/Jefq4KUXk69PY4STQtK8DSd2wQQBO/L7LX3GxtWk2qZ7cugnIZkZeSx96OLyGwCDwmN5W7uOzClZqTYAws8NSfmvN0NUVZI7tbNOuL7smNbGghU14VGte4nXLnou173+yi0knPQDedwWRp1ald0nIEyeK6dZCVyjXWs75z2Rx04hmc39zUWGvjkjQZeKllqhWctpU8zDWjP8Ae0kqvtNtdVMRDdjfm/YT6D1Xq6LSuutQznzZ5mr1UYvPyRNtF4MGna5aee3wUKpePJJQsReeG/6b1PZc1LaC48V3N1Q2e5xxhqrt17K/PiVLr0btLfGEjLUwmRE72uIP0V9/JaThHVj0VZV6GUST2SD+l2fojxq/IT0Wp7WL45+5KsN8xlMjc75EfRXdG0NeOyfDb4bxyWGt3Ry0UO1RcarRqx/e8ClufpDJwkEOHeY7Jw4j6hV0Qn+xmXj3UPpvW3n2N2lhV9mvUEAuMtOjtoP5Xjf8VYgyJBkbxosGmuTvjJSWUNhCUhCRQICEqAEQhCYFBVeozHS4N2nEBzwuj1hJaK2RT7ps8uFV2gMsG8/m5blzcs0LyzEPLSM2u7Y5FoP1XS0slVFjtwoVerd/Tc4upO2AOzLPVxHJwV3VzzGhzHFaReUU9mUtqLm5t2KpuLo7htLbRSIALpqUzlGIEPLDuzJwnwOwad1CUtOkG6LWuyVbfT3WGZW1QtSUlw016o7VGqLWb65ecz6SpJdAk5Aak6Knr28VHtazMHORtA1dyyy35RkM8maosn2brWEbS3E3nicQPIx4rDXkIdi3EHyXoVhMuMaAAfRY7pJZoqPH6j65/NY3x9nJdb3C7MJfLowluvkQfQq7q2l9URT7IAyJHlksZd1ZzYgyBlB+W5a65rc1wjQ/vReHTbFTcM4bPUuqaSlyZex3e6o7FVJc7Qk7N4A0A4BaKy2UNGS51aWGq/nP+WfzSW+1FlNxGphrf7nENHlM+C9ytZwkeVdZ0pt9jha7R1j4GbWmG/qdoXfEDx3qSKIYI8zv+yj3ZSAM/kAA5nIekpbVVzA3keW1dt8/DioROHQUfqJu6fwLB1QMaC7Jup5LvRtjKo/DdIGuRB/eYTrDTa+g4axOR3cVEu+5zZHOqyXgtaC3bkciNmQK5Un8D2/Zw0+Vx7yxdLfDP9lcqFpL2OdhIc0xwOceKey1F7uB2fBOZ2XRomZ+vJRWfpYQ8U3NJqDvMb2o1O2DEDWFw6U3OLRTFqswiqyZjbGw79FpqtipvhzmtJHddAJGzsldLNZsNNwG+dp3bSqg3FkaiNVselx9TFdG74FRna0PZqDaD+YbiDmOSuLPeD6DyxxmNuxwOYMcQse+zmy25zfcrdpvj98lrqjesosdtbNM8tW/Nd2VOKkfORhKiyVOeOPevz6mhsltbUGWR3fQ7V3hY5jnMOWm5Xl332HZP89vjv5rGUcHfCzOz5LRKhCg2EQnIQBkmUcbs+6NeP6fqpQryeA0XCtUAhrcgP34riKsLm4NixoWNtem6m6JaXRInskznGesabgqt9a12U4abmVW5/h1iWuB1htUZO8QCu9ntRY/EPjHAq9bXp1hnBO0bfPaFaSe4zP/APvOqO/Yaw/se1w9JQ7phUIOCylvGtUDWjnAlW77lp7ARyMfBc23FRBxYZO85+ROaYtijbVq2lw6x2MZkNaC2j4DWr8N5C0VnpYGgbfDM7zGU7IGnHMl7GBuTQBvjbzKkWajBk6/BNICVYKWFuepzP0WZ6S05qO4wf8Ab/tWldVVN0hoZMP9zfmPmpsWYhF4ZjLMIc4eKmWe04D47414oq0QA4x2iBB4ZzmqKtSe8w4uPAA/Er5e/Ryla2uD26tVX4eJs17bZ1kOmdQfD/n0Ue83/wBMf9QE+DXfOFzsNDAwDSAMkltd3eDh819Jo049ClyfPa5qUJuJPs4PVGNryPID7qHWeJ5T9FKsz5puG5wd56/BR61kzJ2Fb6pe2bf0qS8FIv8Ao3VyOeo+Cnuq42EZLL3dXLHAEwHAieKt7PbMBAdGEiAVlF7YO2dftZIZt/V16TDlJ1OQOwCd6vagBxkCSJy2mFU3xdItFOGPwnUHWCMwR4rrdVnrsYG1XCq4e9ESNgKa2HPplFST38iQ2qWdrUEiRunfuKmWeuHmRmJhRbQQWuY7I6/ZNuYFsjYmuTKSTi33M/7Q7vDepqN2VB66j0CmXPnTqDiw+Oi79OyDRpN2ms0jk0En0XO4qf4bjvcB5BdtaxW/U8HUPq1cf8d/mxatnUCtSjRXj6ag2ims8nQ4C3PfOFwY/ukxyO9aRwWEr0iDIW2sziabCdS0TzAhSy4N8MehEoSNDIkKO9y61HKHWeuaWxuhKlqgjnHmu/XHUSDuVVWMqdRfjaDtjPntSrlkpotrNeztCfPRTKduJjis6JCk0a54Z66rXJODRMqqQ16qKFUlWFF0KiSZTG0qHfObWj9f+167dfCiWqtiIG7M+OQ9JQIrX2dR3WUDOFZuaoloWbiGSG9yhWt0gxrs57FKqFRKqhPDyTJKSaZ3uq2AwfdILXcP+FNbWw4mn3D6bD5LMMtPU1C49x3e/Sd/Iq/bFRusS2A7UFuwHhuOyV6NkVbBSieXodR+mtddnH5v6M4Xta5aMOpOv04qQ++S0ts9enhLmjA8GQ7LPXORoR4prrnrNBdTh+YcBI+eR806216toaxlSngwZyYnFEGI0C4Olrk+sjOEksceeSSK5BbhdsAz0I+qmWzpKyzNaapHamAO8Y15eKgNs+TRtaIHgolu6PC2Etf2c8iJkZQeBB4pPqXA4quTXicdyyujpHTtZPVzIE57tvxV417WsJkDjpkFl7uuMXexxaXPJjEXFo03D6zoFAtN41LTk5pp0p7pPafxO5vxWtUJS27nFrb6acyT9nt5sl3jeX8VWDm9xowUh+aT2n+JAA4DitLY7PgYG7teep/fBVlzXZhhxGfuDcPzH5K6iF2WNJKKPA00ZTnK6fLGPChVxqplRygWip+95WB3s5WKydZUA2DM/JaY7tgyUS67LgZJ1dmVKKQ0JKEkoQBj3KPVpypKY8LFrJsVdWjGiZZLRhMHQ6c1PfSUO0WSVh0uLyjTqJ2KUjHqrp2l9PI9oev3XYXiw6mOeXxWqkhF1StoC7/zQbFnTbaf5vJOp1nO7g8TPwVZJeC+qXlHEnJrdpKk2UGM8yczG/hwUC6rrznU7XH4fZXjWtY0kkADVxMAcydFaMpSGfwrjuHP6IN1tOrj4AD4ysZfftcstJxZRD65Ey6mB1Yj9TiA7wlZm8/a3WOdNtQ5T2WsEb9ZKT97H0WPdRfyPVH3BTPvvH+J+ShWjou73KjTwcC31EheJ1fa7bcUsquY3ccNSeYc2PJXVz+3Wu14baGMew+8B1bxzglp8gowinCSWWbK8LtfTyqMInITm13JwyKrbNaX0DlLqf5dreRWu6O9NrNbmRTcCSO1TfEkbctHBMvbowIL6EwM3U9SBvYdSOGu7ct6rOl7Hn6nTq1e9fMiXbfgP9N/Np+hU2peM6jyWcN1NdnGe8ZFdmWGsO7U8HD5rsarnycEJ6qjaO6938P6F1/MBxTP5q4d3JQKdkrnXB6/RS6N0VD3nNHIE/RT4VSN/wBZrJrC/wCL6jbRan1T2zPDZ91OuywyZgGNru6PqeCk2O5mN1lx/Vp5BWzG5IlYksRQV6Wcpddry/mDGRz2k6lDnJXFRq1Rc7Z6KWEc7RVSXbZcb8R7rfUqNBe4NG1X1GiGNDRs15pCW51lNKEhKCwSpqEgMsQmQu5YkwLM2I7qaYaSlYUxwSwBAqWZR3WAHYrJwTcKzeAINK7wNisbJZZIA1PoNpTQre5bNIxbXZD+0aeevkqREtiD0l6S0bus/WVJcScNKmD26tTdOwbS7YDvIB8xvO12u8AH2iphY6SKTJFNjRo3AO/MnNxMxugLO+0XpSbZeD3tJ6qgTSojZha4gvje5wLvLctHY7yabM2oSO5JjQYRB5aeqUsvg9HT0xjHMluZu+bvYyGNc4n3iYiIygDRVFka+nVa9p7pBzkjy25KyqY6n4haSHZzGzZ4Lg5nnuEkrDqO9obeVGi4zTpYRGfbOvjkP3kqzqmDMscATG8Hk4EBTqQLqgaWmGSSCMi7YD6ZLW0KVKpRNMtEuDhJOWLCcMbu1hI5J9WCenq3M7Zejz2ubUs1VwOJsOBILSe7IGonXxy3+s+zL2ifxreqqkNtFMZ7MYGRcBvXl/Ry9epL6Dg0E90u2Ectf3qoVR1Wy2xtamCHh+Juwu3tMCHTpI1mVcZdmcmp06muqK3R9EXndonrGCA49sDQOO3kfjzUenZ1Y9H7yZarPTqN7lZgPLEPiD8E0UYJB1BjyXbCWUeJKPc4MoKVTppWsXUNTyUog0LpKamuckWNq1FXWmuu1prJl3WXrHSe63M/v0QS/In3TZMLcR7ztOA3qeE0H98NgSykNCkpkpXJspFCyhCEAUOFGFdSxNwqDQ4uC5OXd7VwqBS2M4uTCUr3Li5yybGK92XPIeOXzV7eVfqLHaKjRnSoVHN5tYYWeY7ts/ub/qCvOln/AMZbv/y1v/E9VDfJD/cj5ZpuIG+R5EnX0Uqvez3020ieyz3eMzn9FHtTYy2AAJj2x5D4Jc7nqRbWETLFfFSiSW6ZggiRnwVraqlRlJlQUA1j+7UJe8k5yJxADQ5RsO4qgAyWuuy2B1gdMHqw6nBjRxlsDm53kkoJ5NeqS7mZ/nNQaxG4CB5BaTo7ai5rqlLOpTIL6TiMNWkcjroQc/ospaqC63JebrPWa9uw5jYRtB8EdKa2JU5Rlh8G4tF1strGVmscwscKdRur2jFhe0g5nDk4TsJG5FGzPFmqUsUOY59KSZDXA5Fs6Ag5c8l1vq2YH0q1LJtYsxxliLAHtJ4loe08gol+4RStFRry4PZSLTJkycIJGh257MJUrOTaWMPJ6F7ELaX3dgcR+DWfTEflycPUlegWqn2yd8HzC809gVEi76rjo60Oj/tY2fivULSMxyC6oHz75I4alhOhIVYJDXFRq1Rdar1AtD0sgcy0vcANqvaNEMaGjZqd5+yjXbZMAxHvO04DepgQSAKUpISoKEKRKgoAEJJQgDN3Lf1O0QAQ2ptYTqduA+9y1Vs6zwvOryuQsMtnfls3EK5uDpuWxTtZJGgqxmOFQbf7h471kpYeJDTNJUoqJVpq2fTBALSCCJBBkEHQgjUKHWpqmi0yprBQ6jlNtbFXVSuaWxeTm6rBB3EHyMrZ2iyi0WarS2VqL2f5sI+awlVy1vRm8MVMCc2fDYqre+DOe258u2hxEtdk5pwu3gjI/D0VndV1dbIbJOmHUgDbs9FofbL0RNltprMH4Fql7SNG1dalPhn2hwdwWe6MXsKNdtRzcQE4mnbLS2eOZB9FUono02KT38jjbrmqUTDmkA6EgieUp1E4WwVeWy/RXaW5tjQTiDmzljJHejaqatSA3fBZPnB1rjJGJBGe5QaggqUbMczsTKFkLzkCeKqOxEk3sbB9SbEwPbiY1jHZZOxCtg7JOhwuOu9V/SO1Um2bBTfJe5hDceIspgOcG8ILsxvJVvRqtZZKfX9lrCS4OH9Qgksa1p1zieW6V09nPRl96W7+JrNizWdwJHuuc3OnQbvGjncP7gtFFbMyvt6Is9c9m1wmy3dZqThDy3rKg3PqnGQeIBA8Fpa7pcfLyXSmYBdt2c1HWyR44FcnlPc5R6j0Mo4Vnp1gsuJ2I6Bc2Uy90b1bMphoDRoPU70luDHEpEEJFZI6USklIkMCUFJKJQMSUJZSIAz9psoKz17XGDJGq17mKJWoAocU1hkGNua/61jdh71Kc6ZOm8sPun0Pqt5YbwpWqnjpOn8zTk5p3ObsPodkrOXhc4dsWf6qrZqmOk4tcNo0I/K4e8OCy3h70NM3Vrs6q6llXe5ulVO0wypDKuke68/oJ2/pOfNSrTZ4VOKksotMz9qs8c0y7La6jUnZtVnVs6jvsyy8J5E5ZL+87toXhZnUawxU3jZk5jh3XsPuvB+Y0JXgPTL2fWi7nEuBfRn8Ou0dhw2Nf/8AW/8ASduhK9ksNodSPZ02jYtFZrxp1WlroOIQ5rgCCNxByIWjXmVXc4HypTtpGnntHip1it2UFrSd7hK9yvr2NXdaDiYx9ncZzoOAYSf+m8Fo5NwrOP8A/T/B7Fuy2YrNn5ipn5LOVeTur1a/uMBbbawUT2WYsg2G5nWSdm5c+jlpojF178DWNc8ZElxEQxoA7x0zgZ6hej0PYC0umtbXubup0GtP+Tnn/Std0f8AZhYLIQ5lHrKg0qVz1jgd4bAYOYbPFKNeBz1qzseY3H0Atd7VRWtAdZ7L7pcIe5u6kw7/AM5Ec9F7jctz0rPSZRotFOlTENA8ySdXOJzJOpUiN6eXLdRPOnY7Hli1Kk8ti5OKUlcaj1ZIlR8KHVqSlrVV2u6zScTtB6ncp5AlWOz4Gz7zvQLslO9Iq4DkCkQhIYICQoQMCUhSohADUJYQgCvK5VEIVEkWoqS89D4/BKhJkmQt+3w+K9RPcHL5IQsau5fcgFcnoQtyGcygahCEnwQzRWPRSwhCzLFSoQmhPgY1dG6FCFoUjm5RqqEJDIVRXNk/pjmfgUISQjqUiEJjGlCEJDEShIhAwKRCEAKhCEAf/9k="/>
          <p:cNvSpPr>
            <a:spLocks noChangeAspect="1" noChangeArrowheads="1"/>
          </p:cNvSpPr>
          <p:nvPr/>
        </p:nvSpPr>
        <p:spPr bwMode="auto">
          <a:xfrm>
            <a:off x="0" y="-10287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omic Sans MS" pitchFamily="66" charset="0"/>
            </a:endParaRPr>
          </a:p>
        </p:txBody>
      </p:sp>
      <p:sp>
        <p:nvSpPr>
          <p:cNvPr id="29701" name="AutoShape 6" descr="data:image/jpeg;base64,/9j/4AAQSkZJRgABAQAAAQABAAD/2wCEAAkGBhQSERQUEhQUFRUUFRQUFBcUFBQVFBUUFRQVFRQUFRQXHCYeFxklGRUVHy8gIycpLCwsFR4xNTAqNSYrLCkBCQoKDgwOGA8PGiwkHSQpLCkpKS4sLCwsKi8sLCwpKSwsLCksLCksKSksLSkpLC4pLCwsLCwsKSkpKSwsKSkpLP/AABEIAOEA4QMBIgACEQEDEQH/xAAcAAABBQEBAQAAAAAAAAAAAAAAAQIEBQYDBwj/xABCEAABAwEFBAcGBAUDAwUAAAABAAIRAwQFEiExQVFhcQYTIjKBkaEHQrHB0eEjUmLwFBUzcpKywvFjgrMIFjVTdP/EABoBAAMBAQEBAAAAAAAAAAAAAAABAgMEBQb/xAAvEQACAgEDAgMHAwUAAAAAAAAAAQIDEQQhMRJBE1FxImGBkcHh8BQy0QVCcqGx/9oADAMBAAIRAxEAPwD1ZJCJSgKQES1IBieE7CeG9KQol2WNlRzsQ7dN7g1w7wg6cuCaDsSkJAlSAUJzSkAShMQ9KmJZQMcCiU0JyABKkQgBUJEIAcE4JoTkAKhIlCYCoQlKBDUqEBAxUhSlCBDYShLCIQAQhLKRAEAJzUkJwCkYFY63X8+w3m6BipV6dKo5h/MG9UXNOx34fjt3rYlZ/pRcItDqRBDajcQa46ZwcLuHHZ5ro08oKa8Th7M5dVGyVT8J+0t0XVGsHgOb3XAOHI5hdQoN12d9Ok1lQQ5ojUEEAmCCNkKcFlNKMmlxk2qk5QjKSw2lkUJUBCksVAQlQABKgJUDBEJYRCBBCISpITAAnJsJyAHBKmhOQMISoQgQIQlQAiEqagBUqRKgBEJyEAQUoRCVIY1yqOk1t6ii2sQS2nUpl4GuBzsDiOILmnwVs5QL8sHX2atSmMdNwB3OEOaf8gE1jKzwTLOH089ic+1srMp1Kbg9rm6jTLPPcc9CkaViuguOm59KoC12CS07wRmN+RMHitoCtdRUqp4TyuUc+kvd9fVJYeWmveh8oxLk5y5PrQufJ1ErGng7UtksmWJ/gPqn11SAji2NmCYUluemfJU9so7Qo9G1vYcil1YHg0EJVDst6tdk7I+nkpsJp5E1gaUqEJiEhKiEIAEspChAD5QmJ0oAclTQUqAFQhCABKkCUBABKEShMREQUBKpKOT00LpUC4lIDhdIZUoEwC6mXtBgYmOYS17Z2aEEJzHrEV7fVsd418DiGViKpac2PDwMRjfixCRmtY+rC2uqdcYyzs1sc1GojbOcMYcXv9H/AKO1Wup123fo944tb8yFwum78UVKnd1aDt/UeG5XGKVjFd2dQOzXG0DJd3OhRahVsRBr01Bq0FavauD6SzaLRUvowu1lvB7NshSX0VHqUFnhrdFZT5LizW5r9DB3KRCzBpEZjIqdY75Lcn5j9+StT8yHHyLlIkpVmvEtPht+6cQtCBpSJyRACJUIQASnApsJUAOlOC5ylBQB0RKbKJQA9CZKEARwlSBKkMRwUOq6FKqPgKrtdUzAa5ztwgAf3OOQPASeCmTwNLJxqWClXqhlUT2ZBBhzTMS0+XBS7Fcp6xwfPV0zAn34AieEQsr0orV7N1FpaWNLKmCGgultRskPJPabNMbBnG2Fobrvp9paKgeac5FkNc2QBmJgwZ3rXom6VPmOePJ/c5vEqV7hxJrnzX2NI506Ic7CFApW17cngGfebP8ApPyldKtac/JR1ZOrA42jPNVlG+wXFr8iCRlpkYUa8LYWrOV7X+PIOROfMgT6yvI/qN9taUqnhp/P1PQ0dEbG4y8jdteDmDI4ILVn7ntZD8M5em9Xf8QIV6HXrUx3WJL82MdRp3TLHYVzFxfTXRjy7QeK4V3lryHEACIyzP2XRqNVXRHql6bfmDOFUpvCGPpLhUoSprXB2fxSOpraEo2RUovKZEk4vDK5uJhy8tis7FfQOT9fX7ri5ijVrKCtEmjNmhBBEgyOH7yRCzdC2vpHaR6/dXVkvRlTbB9PsrIJMIhOLUQgBqEsICAEhCWEIAEJYQgASpEqAI0pj6sLlWrqFWrqGyjvXtUb9mmuZgBv6idP3D6nZAEQYiBGXDLU8vuuho4Sd4OXAxhHk1p8SmNoQJP3P2U7miIF6WNtSi9r2gtMYhn+Ybdh470+4rk/h2ENfiY8gtxABwygh2w7MxHJTLQwPpvp/mY9oje5pAjxKz/Qvpb/ABLBRqtiq0E4hGF+EdqR7ruWXLRdFcZuuSjx3/k5rXUrYOf7t0n9DTluWgI2wo7ciNxMH9LjoeR+PNdzTI0XOqcQdvifLMHzHosGdSKe96WRWapWYuc4DUQVsr3ZOe9oPxHyWUpjDV5gj5/Jefq4KUXk69PY4STQtK8DSd2wQQBO/L7LX3GxtWk2qZ7cugnIZkZeSx96OLyGwCDwmN5W7uOzClZqTYAws8NSfmvN0NUVZI7tbNOuL7smNbGghU14VGte4nXLnou173+yi0knPQDedwWRp1ald0nIEyeK6dZCVyjXWs75z2Rx04hmc39zUWGvjkjQZeKllqhWctpU8zDWjP8Ae0kqvtNtdVMRDdjfm/YT6D1Xq6LSuutQznzZ5mr1UYvPyRNtF4MGna5aee3wUKpePJJQsReeG/6b1PZc1LaC48V3N1Q2e5xxhqrt17K/PiVLr0btLfGEjLUwmRE72uIP0V9/JaThHVj0VZV6GUST2SD+l2fojxq/IT0Wp7WL45+5KsN8xlMjc75EfRXdG0NeOyfDb4bxyWGt3Ry0UO1RcarRqx/e8ClufpDJwkEOHeY7Jw4j6hV0Qn+xmXj3UPpvW3n2N2lhV9mvUEAuMtOjtoP5Xjf8VYgyJBkbxosGmuTvjJSWUNhCUhCRQICEqAEQhCYFBVeozHS4N2nEBzwuj1hJaK2RT7ps8uFV2gMsG8/m5blzcs0LyzEPLSM2u7Y5FoP1XS0slVFjtwoVerd/Tc4upO2AOzLPVxHJwV3VzzGhzHFaReUU9mUtqLm5t2KpuLo7htLbRSIALpqUzlGIEPLDuzJwnwOwad1CUtOkG6LWuyVbfT3WGZW1QtSUlw016o7VGqLWb65ecz6SpJdAk5Aak6Knr28VHtazMHORtA1dyyy35RkM8maosn2brWEbS3E3nicQPIx4rDXkIdi3EHyXoVhMuMaAAfRY7pJZoqPH6j65/NY3x9nJdb3C7MJfLowluvkQfQq7q2l9URT7IAyJHlksZd1ZzYgyBlB+W5a65rc1wjQ/vReHTbFTcM4bPUuqaSlyZex3e6o7FVJc7Qk7N4A0A4BaKy2UNGS51aWGq/nP+WfzSW+1FlNxGphrf7nENHlM+C9ytZwkeVdZ0pt9jha7R1j4GbWmG/qdoXfEDx3qSKIYI8zv+yj3ZSAM/kAA5nIekpbVVzA3keW1dt8/DioROHQUfqJu6fwLB1QMaC7Jup5LvRtjKo/DdIGuRB/eYTrDTa+g4axOR3cVEu+5zZHOqyXgtaC3bkciNmQK5Un8D2/Zw0+Vx7yxdLfDP9lcqFpL2OdhIc0xwOceKey1F7uB2fBOZ2XRomZ+vJRWfpYQ8U3NJqDvMb2o1O2DEDWFw6U3OLRTFqswiqyZjbGw79FpqtipvhzmtJHddAJGzsldLNZsNNwG+dp3bSqg3FkaiNVselx9TFdG74FRna0PZqDaD+YbiDmOSuLPeD6DyxxmNuxwOYMcQse+zmy25zfcrdpvj98lrqjesosdtbNM8tW/Nd2VOKkfORhKiyVOeOPevz6mhsltbUGWR3fQ7V3hY5jnMOWm5Xl332HZP89vjv5rGUcHfCzOz5LRKhCg2EQnIQBkmUcbs+6NeP6fqpQryeA0XCtUAhrcgP34riKsLm4NixoWNtem6m6JaXRInskznGesabgqt9a12U4abmVW5/h1iWuB1htUZO8QCu9ntRY/EPjHAq9bXp1hnBO0bfPaFaSe4zP/APvOqO/Yaw/se1w9JQ7phUIOCylvGtUDWjnAlW77lp7ARyMfBc23FRBxYZO85+ROaYtijbVq2lw6x2MZkNaC2j4DWr8N5C0VnpYGgbfDM7zGU7IGnHMl7GBuTQBvjbzKkWajBk6/BNICVYKWFuepzP0WZ6S05qO4wf8Ab/tWldVVN0hoZMP9zfmPmpsWYhF4ZjLMIc4eKmWe04D47414oq0QA4x2iBB4ZzmqKtSe8w4uPAA/Er5e/Ryla2uD26tVX4eJs17bZ1kOmdQfD/n0Ue83/wBMf9QE+DXfOFzsNDAwDSAMkltd3eDh819Jo049ClyfPa5qUJuJPs4PVGNryPID7qHWeJ5T9FKsz5puG5wd56/BR61kzJ2Fb6pe2bf0qS8FIv8Ao3VyOeo+Cnuq42EZLL3dXLHAEwHAieKt7PbMBAdGEiAVlF7YO2dftZIZt/V16TDlJ1OQOwCd6vagBxkCSJy2mFU3xdItFOGPwnUHWCMwR4rrdVnrsYG1XCq4e9ESNgKa2HPplFST38iQ2qWdrUEiRunfuKmWeuHmRmJhRbQQWuY7I6/ZNuYFsjYmuTKSTi33M/7Q7vDepqN2VB66j0CmXPnTqDiw+Oi79OyDRpN2ms0jk0En0XO4qf4bjvcB5BdtaxW/U8HUPq1cf8d/mxatnUCtSjRXj6ag2ims8nQ4C3PfOFwY/ukxyO9aRwWEr0iDIW2sziabCdS0TzAhSy4N8MehEoSNDIkKO9y61HKHWeuaWxuhKlqgjnHmu/XHUSDuVVWMqdRfjaDtjPntSrlkpotrNeztCfPRTKduJjis6JCk0a54Z66rXJODRMqqQ16qKFUlWFF0KiSZTG0qHfObWj9f+167dfCiWqtiIG7M+OQ9JQIrX2dR3WUDOFZuaoloWbiGSG9yhWt0gxrs57FKqFRKqhPDyTJKSaZ3uq2AwfdILXcP+FNbWw4mn3D6bD5LMMtPU1C49x3e/Sd/Iq/bFRusS2A7UFuwHhuOyV6NkVbBSieXodR+mtddnH5v6M4Xta5aMOpOv04qQ++S0ts9enhLmjA8GQ7LPXORoR4prrnrNBdTh+YcBI+eR806216toaxlSngwZyYnFEGI0C4Olrk+sjOEksceeSSK5BbhdsAz0I+qmWzpKyzNaapHamAO8Y15eKgNs+TRtaIHgolu6PC2Etf2c8iJkZQeBB4pPqXA4quTXicdyyujpHTtZPVzIE57tvxV417WsJkDjpkFl7uuMXexxaXPJjEXFo03D6zoFAtN41LTk5pp0p7pPafxO5vxWtUJS27nFrb6acyT9nt5sl3jeX8VWDm9xowUh+aT2n+JAA4DitLY7PgYG7teep/fBVlzXZhhxGfuDcPzH5K6iF2WNJKKPA00ZTnK6fLGPChVxqplRygWip+95WB3s5WKydZUA2DM/JaY7tgyUS67LgZJ1dmVKKQ0JKEkoQBj3KPVpypKY8LFrJsVdWjGiZZLRhMHQ6c1PfSUO0WSVh0uLyjTqJ2KUjHqrp2l9PI9oev3XYXiw6mOeXxWqkhF1StoC7/zQbFnTbaf5vJOp1nO7g8TPwVZJeC+qXlHEnJrdpKk2UGM8yczG/hwUC6rrznU7XH4fZXjWtY0kkADVxMAcydFaMpSGfwrjuHP6IN1tOrj4AD4ysZfftcstJxZRD65Ey6mB1Yj9TiA7wlZm8/a3WOdNtQ5T2WsEb9ZKT97H0WPdRfyPVH3BTPvvH+J+ShWjou73KjTwcC31EheJ1fa7bcUsquY3ccNSeYc2PJXVz+3Wu14baGMew+8B1bxzglp8gowinCSWWbK8LtfTyqMInITm13JwyKrbNaX0DlLqf5dreRWu6O9NrNbmRTcCSO1TfEkbctHBMvbowIL6EwM3U9SBvYdSOGu7ct6rOl7Hn6nTq1e9fMiXbfgP9N/Np+hU2peM6jyWcN1NdnGe8ZFdmWGsO7U8HD5rsarnycEJ6qjaO6938P6F1/MBxTP5q4d3JQKdkrnXB6/RS6N0VD3nNHIE/RT4VSN/wBZrJrC/wCL6jbRan1T2zPDZ91OuywyZgGNru6PqeCk2O5mN1lx/Vp5BWzG5IlYksRQV6Wcpddry/mDGRz2k6lDnJXFRq1Rc7Z6KWEc7RVSXbZcb8R7rfUqNBe4NG1X1GiGNDRs15pCW51lNKEhKCwSpqEgMsQmQu5YkwLM2I7qaYaSlYUxwSwBAqWZR3WAHYrJwTcKzeAINK7wNisbJZZIA1PoNpTQre5bNIxbXZD+0aeevkqREtiD0l6S0bus/WVJcScNKmD26tTdOwbS7YDvIB8xvO12u8AH2iphY6SKTJFNjRo3AO/MnNxMxugLO+0XpSbZeD3tJ6qgTSojZha4gvje5wLvLctHY7yabM2oSO5JjQYRB5aeqUsvg9HT0xjHMluZu+bvYyGNc4n3iYiIygDRVFka+nVa9p7pBzkjy25KyqY6n4haSHZzGzZ4Lg5nnuEkrDqO9obeVGi4zTpYRGfbOvjkP3kqzqmDMscATG8Hk4EBTqQLqgaWmGSSCMi7YD6ZLW0KVKpRNMtEuDhJOWLCcMbu1hI5J9WCenq3M7Zejz2ubUs1VwOJsOBILSe7IGonXxy3+s+zL2ifxreqqkNtFMZ7MYGRcBvXl/Ry9epL6Dg0E90u2Ectf3qoVR1Wy2xtamCHh+Juwu3tMCHTpI1mVcZdmcmp06muqK3R9EXndonrGCA49sDQOO3kfjzUenZ1Y9H7yZarPTqN7lZgPLEPiD8E0UYJB1BjyXbCWUeJKPc4MoKVTppWsXUNTyUog0LpKamuckWNq1FXWmuu1prJl3WXrHSe63M/v0QS/In3TZMLcR7ztOA3qeE0H98NgSykNCkpkpXJspFCyhCEAUOFGFdSxNwqDQ4uC5OXd7VwqBS2M4uTCUr3Li5yybGK92XPIeOXzV7eVfqLHaKjRnSoVHN5tYYWeY7ts/ub/qCvOln/AMZbv/y1v/E9VDfJD/cj5ZpuIG+R5EnX0Uqvez3020ieyz3eMzn9FHtTYy2AAJj2x5D4Jc7nqRbWETLFfFSiSW6ZggiRnwVraqlRlJlQUA1j+7UJe8k5yJxADQ5RsO4qgAyWuuy2B1gdMHqw6nBjRxlsDm53kkoJ5NeqS7mZ/nNQaxG4CB5BaTo7ai5rqlLOpTIL6TiMNWkcjroQc/ospaqC63JebrPWa9uw5jYRtB8EdKa2JU5Rlh8G4tF1strGVmscwscKdRur2jFhe0g5nDk4TsJG5FGzPFmqUsUOY59KSZDXA5Fs6Ag5c8l1vq2YH0q1LJtYsxxliLAHtJ4loe08gol+4RStFRry4PZSLTJkycIJGh257MJUrOTaWMPJ6F7ELaX3dgcR+DWfTEflycPUlegWqn2yd8HzC809gVEi76rjo60Oj/tY2fivULSMxyC6oHz75I4alhOhIVYJDXFRq1Rdar1AtD0sgcy0vcANqvaNEMaGjZqd5+yjXbZMAxHvO04DepgQSAKUpISoKEKRKgoAEJJQgDN3Lf1O0QAQ2ptYTqduA+9y1Vs6zwvOryuQsMtnfls3EK5uDpuWxTtZJGgqxmOFQbf7h471kpYeJDTNJUoqJVpq2fTBALSCCJBBkEHQgjUKHWpqmi0yprBQ6jlNtbFXVSuaWxeTm6rBB3EHyMrZ2iyi0WarS2VqL2f5sI+awlVy1vRm8MVMCc2fDYqre+DOe258u2hxEtdk5pwu3gjI/D0VndV1dbIbJOmHUgDbs9FofbL0RNltprMH4Fql7SNG1dalPhn2hwdwWe6MXsKNdtRzcQE4mnbLS2eOZB9FUono02KT38jjbrmqUTDmkA6EgieUp1E4WwVeWy/RXaW5tjQTiDmzljJHejaqatSA3fBZPnB1rjJGJBGe5QaggqUbMczsTKFkLzkCeKqOxEk3sbB9SbEwPbiY1jHZZOxCtg7JOhwuOu9V/SO1Um2bBTfJe5hDceIspgOcG8ILsxvJVvRqtZZKfX9lrCS4OH9Qgksa1p1zieW6V09nPRl96W7+JrNizWdwJHuuc3OnQbvGjncP7gtFFbMyvt6Is9c9m1wmy3dZqThDy3rKg3PqnGQeIBA8Fpa7pcfLyXSmYBdt2c1HWyR44FcnlPc5R6j0Mo4Vnp1gsuJ2I6Bc2Uy90b1bMphoDRoPU70luDHEpEEJFZI6USklIkMCUFJKJQMSUJZSIAz9psoKz17XGDJGq17mKJWoAocU1hkGNua/61jdh71Kc6ZOm8sPun0Pqt5YbwpWqnjpOn8zTk5p3ObsPodkrOXhc4dsWf6qrZqmOk4tcNo0I/K4e8OCy3h70NM3Vrs6q6llXe5ulVO0wypDKuke68/oJ2/pOfNSrTZ4VOKksotMz9qs8c0y7La6jUnZtVnVs6jvsyy8J5E5ZL+87toXhZnUawxU3jZk5jh3XsPuvB+Y0JXgPTL2fWi7nEuBfRn8Ou0dhw2Nf/8AW/8ASduhK9ksNodSPZ02jYtFZrxp1WlroOIQ5rgCCNxByIWjXmVXc4HypTtpGnntHip1it2UFrSd7hK9yvr2NXdaDiYx9ncZzoOAYSf+m8Fo5NwrOP8A/T/B7Fuy2YrNn5ipn5LOVeTur1a/uMBbbawUT2WYsg2G5nWSdm5c+jlpojF178DWNc8ZElxEQxoA7x0zgZ6hej0PYC0umtbXubup0GtP+Tnn/Std0f8AZhYLIQ5lHrKg0qVz1jgd4bAYOYbPFKNeBz1qzseY3H0Atd7VRWtAdZ7L7pcIe5u6kw7/AM5Ec9F7jctz0rPSZRotFOlTENA8ySdXOJzJOpUiN6eXLdRPOnY7Hli1Kk8ti5OKUlcaj1ZIlR8KHVqSlrVV2u6zScTtB6ncp5AlWOz4Gz7zvQLslO9Iq4DkCkQhIYICQoQMCUhSohADUJYQgCvK5VEIVEkWoqS89D4/BKhJkmQt+3w+K9RPcHL5IQsau5fcgFcnoQtyGcygahCEnwQzRWPRSwhCzLFSoQmhPgY1dG6FCFoUjm5RqqEJDIVRXNk/pjmfgUISQjqUiEJjGlCEJDEShIhAwKRCEAKhCEAf/9k="/>
          <p:cNvSpPr>
            <a:spLocks noChangeAspect="1" noChangeArrowheads="1"/>
          </p:cNvSpPr>
          <p:nvPr/>
        </p:nvSpPr>
        <p:spPr bwMode="auto">
          <a:xfrm>
            <a:off x="0" y="-10287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omic Sans MS" pitchFamily="66" charset="0"/>
            </a:endParaRPr>
          </a:p>
        </p:txBody>
      </p:sp>
      <p:pic>
        <p:nvPicPr>
          <p:cNvPr id="29703" name="Picture 7" descr="5232402-458918-a-glass-of-milk-cartoon-charac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561" y="3179812"/>
            <a:ext cx="24987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60375" y="5661248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 ποτήρι γάλα 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47864" y="5661248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 κομμάτι τυρί 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09944" y="5711206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 κεσεδάκι γιαούρτι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85446" y="4427821"/>
            <a:ext cx="590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=</a:t>
            </a:r>
            <a:endParaRPr lang="en-US" sz="48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36096" y="4427820"/>
            <a:ext cx="504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dirty="0">
                <a:ln>
                  <a:solidFill>
                    <a:schemeClr val="tx2">
                      <a:lumMod val="75000"/>
                    </a:schemeClr>
                  </a:solidFill>
                </a:ln>
                <a:latin typeface="Comic Sans MS" pitchFamily="66" charset="0"/>
              </a:rPr>
              <a:t>=</a:t>
            </a:r>
            <a:endParaRPr lang="en-US" sz="4800" dirty="0">
              <a:ln>
                <a:solidFill>
                  <a:schemeClr val="tx2">
                    <a:lumMod val="75000"/>
                  </a:schemeClr>
                </a:solidFill>
              </a:ln>
              <a:latin typeface="Comic Sans MS" pitchFamily="66" charset="0"/>
            </a:endParaRPr>
          </a:p>
        </p:txBody>
      </p:sp>
      <p:pic>
        <p:nvPicPr>
          <p:cNvPr id="40962" name="Picture 2" descr="Αποτέλεσμα εικόνας για cheese clip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356992"/>
            <a:ext cx="1872208" cy="2160240"/>
          </a:xfrm>
          <a:prstGeom prst="rect">
            <a:avLst/>
          </a:prstGeom>
          <a:noFill/>
        </p:spPr>
      </p:pic>
      <p:sp>
        <p:nvSpPr>
          <p:cNvPr id="40964" name="AutoShape 4" descr="Αποτέλεσμα εικόνας για yogurt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40966" name="Picture 6" descr="Αποτέλεσμα εικόνας για yogurt clipa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9944" y="3407093"/>
            <a:ext cx="2304256" cy="2066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Χρειάζεστε διαφορετικές ομάδες τροφίμων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/>
          <a:p>
            <a:r>
              <a:rPr lang="el-GR" dirty="0">
                <a:solidFill>
                  <a:schemeClr val="accent3">
                    <a:lumMod val="50000"/>
                  </a:schemeClr>
                </a:solidFill>
              </a:rPr>
              <a:t>Πρέπει να καταναλώνετε τρόφιμα, όπως, όσπρια, ψάρι, αυγά, κρέας</a:t>
            </a:r>
          </a:p>
          <a:p>
            <a:endParaRPr lang="el-GR" dirty="0">
              <a:solidFill>
                <a:srgbClr val="339966"/>
              </a:solidFill>
            </a:endParaRPr>
          </a:p>
          <a:p>
            <a:endParaRPr lang="el-GR" dirty="0">
              <a:solidFill>
                <a:srgbClr val="339966"/>
              </a:solidFill>
            </a:endParaRPr>
          </a:p>
          <a:p>
            <a:endParaRPr lang="el-GR" dirty="0">
              <a:solidFill>
                <a:srgbClr val="339966"/>
              </a:solidFill>
            </a:endParaRPr>
          </a:p>
          <a:p>
            <a:endParaRPr lang="el-GR" dirty="0">
              <a:solidFill>
                <a:srgbClr val="339966"/>
              </a:solidFill>
            </a:endParaRPr>
          </a:p>
          <a:p>
            <a:r>
              <a:rPr lang="el-GR" dirty="0">
                <a:solidFill>
                  <a:schemeClr val="accent3">
                    <a:lumMod val="50000"/>
                  </a:schemeClr>
                </a:solidFill>
              </a:rPr>
              <a:t>Μπορείς να ονοματίσεις τα παραπάνω τρόφιμα;</a:t>
            </a: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068960"/>
            <a:ext cx="6552728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949325"/>
          </a:xfrm>
        </p:spPr>
        <p:txBody>
          <a:bodyPr/>
          <a:lstStyle/>
          <a:p>
            <a:pPr eaLnBrk="1" hangingPunct="1"/>
            <a:r>
              <a:rPr lang="el-GR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ΝΕΡΟ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229600" cy="4456112"/>
          </a:xfrm>
        </p:spPr>
        <p:txBody>
          <a:bodyPr/>
          <a:lstStyle/>
          <a:p>
            <a:pPr eaLnBrk="1" hangingPunct="1"/>
            <a:r>
              <a:rPr lang="el-GR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Πίνω νερό, όχι μόνο, όταν διψάω</a:t>
            </a:r>
          </a:p>
          <a:p>
            <a:pPr eaLnBrk="1" hangingPunct="1"/>
            <a:r>
              <a:rPr lang="el-GR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Έχω πάντα νερό μαζί μου στο σχολείο </a:t>
            </a:r>
          </a:p>
          <a:p>
            <a:pPr eaLnBrk="1" hangingPunct="1"/>
            <a:r>
              <a:rPr lang="el-GR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Πίνω άφθονο νερό κατά τη διάρκεια και μετά τη γυμναστική μου</a:t>
            </a:r>
          </a:p>
          <a:p>
            <a:pPr eaLnBrk="1" hangingPunct="1"/>
            <a:endParaRPr lang="el-GR" dirty="0">
              <a:latin typeface="Comic Sans MS" pitchFamily="66" charset="0"/>
            </a:endParaRPr>
          </a:p>
        </p:txBody>
      </p:sp>
      <p:pic>
        <p:nvPicPr>
          <p:cNvPr id="35843" name="5 - Εικόνα" descr="hktyj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994967"/>
            <a:ext cx="3024064" cy="24872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844" name="6 - Εικόνα" descr="sjdk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994967"/>
            <a:ext cx="3481005" cy="24872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>
                <a:solidFill>
                  <a:schemeClr val="accent1"/>
                </a:solidFill>
                <a:latin typeface="+mn-lt"/>
              </a:rPr>
              <a:t>Όλοι χρειάζεται να τρώμε και να πίνουμε νερό καθημερινά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41189" y="1988840"/>
            <a:ext cx="8229600" cy="4525963"/>
          </a:xfrm>
        </p:spPr>
        <p:txBody>
          <a:bodyPr/>
          <a:lstStyle/>
          <a:p>
            <a:r>
              <a:rPr lang="el-GR" b="1" dirty="0">
                <a:solidFill>
                  <a:srgbClr val="16BA2A"/>
                </a:solidFill>
              </a:rPr>
              <a:t>Γιατί;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8"/>
          <a:stretch/>
        </p:blipFill>
        <p:spPr>
          <a:xfrm flipH="1">
            <a:off x="2186769" y="3068960"/>
            <a:ext cx="4938440" cy="3031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2913" y="103188"/>
            <a:ext cx="8243887" cy="877887"/>
          </a:xfrm>
        </p:spPr>
        <p:txBody>
          <a:bodyPr/>
          <a:lstStyle/>
          <a:p>
            <a:pPr eaLnBrk="1" hangingPunct="1"/>
            <a:r>
              <a:rPr lang="el-GR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Ιδέες για ένα γευστικό πρωινό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7408" y="1054249"/>
            <a:ext cx="4976680" cy="53990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l-GR" sz="2400" b="1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</a:rPr>
              <a:t>Γάλα + δημητριακά + φρούτο</a:t>
            </a:r>
          </a:p>
          <a:p>
            <a:pPr eaLnBrk="1" hangingPunct="1">
              <a:lnSpc>
                <a:spcPct val="90000"/>
              </a:lnSpc>
            </a:pPr>
            <a:endParaRPr lang="el-GR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</a:rPr>
              <a:t>Φρούτο + τοστ</a:t>
            </a:r>
          </a:p>
          <a:p>
            <a:pPr eaLnBrk="1" hangingPunct="1">
              <a:lnSpc>
                <a:spcPct val="90000"/>
              </a:lnSpc>
            </a:pPr>
            <a:endParaRPr lang="el-GR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</a:rPr>
              <a:t>Φρούτο + 2 φρυγανιές + 1 αυγό</a:t>
            </a:r>
          </a:p>
          <a:p>
            <a:pPr eaLnBrk="1" hangingPunct="1">
              <a:lnSpc>
                <a:spcPct val="90000"/>
              </a:lnSpc>
            </a:pPr>
            <a:endParaRPr lang="el-GR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</a:rPr>
              <a:t>Γιαούρτι + φρούτο+ κουλούρι</a:t>
            </a:r>
          </a:p>
          <a:p>
            <a:pPr eaLnBrk="1" hangingPunct="1">
              <a:lnSpc>
                <a:spcPct val="90000"/>
              </a:lnSpc>
            </a:pPr>
            <a:endParaRPr lang="el-GR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</a:rPr>
              <a:t>Γάλα + 1 φέτα ψωμί με μέλι ή μαρμελάδα + φρούτο</a:t>
            </a:r>
          </a:p>
          <a:p>
            <a:pPr eaLnBrk="1" hangingPunct="1">
              <a:lnSpc>
                <a:spcPct val="90000"/>
              </a:lnSpc>
            </a:pPr>
            <a:endParaRPr lang="el-GR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</a:rPr>
              <a:t>Κουλούρι με σουσάμι + τυρί + φυσικό χυμό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l-GR" sz="2400" b="1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l-GR" sz="2400" b="1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sz="2400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dirty="0">
              <a:latin typeface="Comic Sans MS" pitchFamily="66" charset="0"/>
            </a:endParaRPr>
          </a:p>
        </p:txBody>
      </p:sp>
      <p:pic>
        <p:nvPicPr>
          <p:cNvPr id="44035" name="Picture 5" descr="pouring-milk-on-cere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197123"/>
            <a:ext cx="3528392" cy="5256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eaLnBrk="1" hangingPunct="1"/>
            <a:r>
              <a:rPr lang="el-GR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Arial" charset="0"/>
              </a:rPr>
              <a:t>Σνακ</a:t>
            </a:r>
          </a:p>
        </p:txBody>
      </p:sp>
      <p:sp>
        <p:nvSpPr>
          <p:cNvPr id="45058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382042"/>
            <a:ext cx="8229600" cy="4525963"/>
          </a:xfrm>
        </p:spPr>
        <p:txBody>
          <a:bodyPr/>
          <a:lstStyle/>
          <a:p>
            <a:pPr eaLnBrk="1" hangingPunct="1"/>
            <a:r>
              <a:rPr lang="el-GR" sz="28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Τοστ με τυρί ,ντομάτα και μαρούλι</a:t>
            </a:r>
          </a:p>
          <a:p>
            <a:pPr eaLnBrk="1" hangingPunct="1"/>
            <a:r>
              <a:rPr lang="el-GR" sz="28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Τοστ με ταχίνι και μέλι </a:t>
            </a:r>
          </a:p>
          <a:p>
            <a:pPr eaLnBrk="1" hangingPunct="1"/>
            <a:r>
              <a:rPr lang="el-GR" sz="28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Φρούτα (μπανάνα, μήλο, μανταρίνια) ή φυσ. χυμό</a:t>
            </a:r>
          </a:p>
          <a:p>
            <a:pPr eaLnBrk="1" hangingPunct="1"/>
            <a:r>
              <a:rPr lang="el-GR" sz="28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1 μικρό κομμάτι σπιτική πίτα ή κέικ</a:t>
            </a:r>
          </a:p>
          <a:p>
            <a:pPr eaLnBrk="1" hangingPunct="1"/>
            <a:r>
              <a:rPr lang="el-GR" sz="28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1 κουλούρι με σουσάμι</a:t>
            </a:r>
          </a:p>
          <a:p>
            <a:pPr eaLnBrk="1" hangingPunct="1"/>
            <a:r>
              <a:rPr lang="el-GR" sz="28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1 μπάρα δημητριακών </a:t>
            </a:r>
          </a:p>
          <a:p>
            <a:pPr eaLnBrk="1" hangingPunct="1"/>
            <a:r>
              <a:rPr lang="el-GR" sz="28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1 μικρό παστέλι </a:t>
            </a:r>
          </a:p>
          <a:p>
            <a:pPr eaLnBrk="1" hangingPunct="1"/>
            <a:r>
              <a:rPr lang="el-GR" sz="28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Ξηροί καρποί, αποξηραμένα φρούτα</a:t>
            </a:r>
          </a:p>
          <a:p>
            <a:pPr eaLnBrk="1" hangingPunct="1"/>
            <a:endParaRPr lang="el-GR" sz="2800" dirty="0">
              <a:latin typeface="Comic Sans MS" pitchFamily="66" charset="0"/>
            </a:endParaRPr>
          </a:p>
          <a:p>
            <a:pPr eaLnBrk="1" hangingPunct="1"/>
            <a:endParaRPr lang="el-GR" sz="2800" dirty="0">
              <a:latin typeface="Comic Sans MS" pitchFamily="66" charset="0"/>
            </a:endParaRPr>
          </a:p>
          <a:p>
            <a:pPr eaLnBrk="1" hangingPunct="1"/>
            <a:endParaRPr lang="el-GR" sz="2800" dirty="0">
              <a:latin typeface="Comic Sans MS" pitchFamily="66" charset="0"/>
            </a:endParaRPr>
          </a:p>
        </p:txBody>
      </p:sp>
      <p:pic>
        <p:nvPicPr>
          <p:cNvPr id="45059" name="Picture 6" descr="li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4221" y="3645024"/>
            <a:ext cx="2736652" cy="2736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6375" y="692150"/>
            <a:ext cx="5662613" cy="8572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Μαγειρεύω και δοκιμάζω γεύσεις με ασφάλεια</a:t>
            </a:r>
            <a:b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br>
              <a:rPr lang="en-US" sz="3600" dirty="0"/>
            </a:br>
            <a:endParaRPr lang="en-US" sz="3600" dirty="0"/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2" cstate="print"/>
          <a:srcRect l="72993" t="11111" b="59259"/>
          <a:stretch>
            <a:fillRect/>
          </a:stretch>
        </p:blipFill>
        <p:spPr bwMode="auto">
          <a:xfrm>
            <a:off x="419100" y="1984375"/>
            <a:ext cx="957263" cy="1905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700" name="Picture 6"/>
          <p:cNvPicPr>
            <a:picLocks noChangeAspect="1" noChangeArrowheads="1"/>
          </p:cNvPicPr>
          <p:nvPr/>
        </p:nvPicPr>
        <p:blipFill>
          <a:blip r:embed="rId2" cstate="print"/>
          <a:srcRect l="15102" t="3705" r="57211" b="64815"/>
          <a:stretch>
            <a:fillRect/>
          </a:stretch>
        </p:blipFill>
        <p:spPr bwMode="auto">
          <a:xfrm>
            <a:off x="3395663" y="1927225"/>
            <a:ext cx="923925" cy="1905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701" name="Picture 7" descr="ronnie_hat"/>
          <p:cNvPicPr>
            <a:picLocks noChangeAspect="1" noChangeArrowheads="1"/>
          </p:cNvPicPr>
          <p:nvPr/>
        </p:nvPicPr>
        <p:blipFill>
          <a:blip r:embed="rId3" cstate="print"/>
          <a:srcRect l="5450" t="36150" r="64566" b="37131"/>
          <a:stretch>
            <a:fillRect/>
          </a:stretch>
        </p:blipFill>
        <p:spPr bwMode="auto">
          <a:xfrm>
            <a:off x="6156325" y="1989138"/>
            <a:ext cx="923925" cy="1905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702" name="Picture 8" descr="alisha_hat"/>
          <p:cNvPicPr>
            <a:picLocks noChangeAspect="1" noChangeArrowheads="1"/>
          </p:cNvPicPr>
          <p:nvPr/>
        </p:nvPicPr>
        <p:blipFill>
          <a:blip r:embed="rId4" cstate="print"/>
          <a:srcRect l="20805" t="34711" r="23448" b="17355"/>
          <a:stretch>
            <a:fillRect/>
          </a:stretch>
        </p:blipFill>
        <p:spPr bwMode="auto">
          <a:xfrm>
            <a:off x="1714500" y="4500563"/>
            <a:ext cx="923925" cy="1905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908550" y="4319588"/>
            <a:ext cx="971550" cy="1905000"/>
            <a:chOff x="1248" y="2016"/>
            <a:chExt cx="576" cy="8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1296" y="2064"/>
              <a:ext cx="469" cy="768"/>
              <a:chOff x="2660" y="1872"/>
              <a:chExt cx="570" cy="1056"/>
            </a:xfrm>
          </p:grpSpPr>
          <p:pic>
            <p:nvPicPr>
              <p:cNvPr id="29713" name="Picture 11" descr="ronnie_hat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76320" t="25148" b="59135"/>
              <a:stretch>
                <a:fillRect/>
              </a:stretch>
            </p:blipFill>
            <p:spPr bwMode="auto">
              <a:xfrm>
                <a:off x="2688" y="2304"/>
                <a:ext cx="542" cy="6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714" name="Picture 12" descr="MCj02801280000[1]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660" y="1872"/>
                <a:ext cx="440" cy="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9712" name="Rectangle 13"/>
            <p:cNvSpPr>
              <a:spLocks noChangeArrowheads="1"/>
            </p:cNvSpPr>
            <p:nvPr/>
          </p:nvSpPr>
          <p:spPr bwMode="auto">
            <a:xfrm>
              <a:off x="1248" y="2016"/>
              <a:ext cx="576" cy="81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sp>
        <p:nvSpPr>
          <p:cNvPr id="29704" name="Text Box 15"/>
          <p:cNvSpPr txBox="1">
            <a:spLocks noChangeArrowheads="1"/>
          </p:cNvSpPr>
          <p:nvPr/>
        </p:nvSpPr>
        <p:spPr bwMode="auto">
          <a:xfrm>
            <a:off x="1476375" y="2060575"/>
            <a:ext cx="18859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n-US" sz="2000" b="1" dirty="0">
                <a:solidFill>
                  <a:srgbClr val="E46B2F"/>
                </a:solidFill>
                <a:latin typeface="Calibri" pitchFamily="34" charset="0"/>
              </a:rPr>
              <a:t>Βγάζω από τα χέρια μου τ</a:t>
            </a:r>
            <a:r>
              <a:rPr lang="en-US" altLang="en-US" sz="2000" b="1" dirty="0">
                <a:solidFill>
                  <a:srgbClr val="E46B2F"/>
                </a:solidFill>
                <a:latin typeface="Calibri" pitchFamily="34" charset="0"/>
              </a:rPr>
              <a:t>ο</a:t>
            </a:r>
            <a:r>
              <a:rPr lang="el-GR" altLang="en-US" sz="2000" b="1" dirty="0">
                <a:solidFill>
                  <a:srgbClr val="E46B2F"/>
                </a:solidFill>
                <a:latin typeface="Calibri" pitchFamily="34" charset="0"/>
              </a:rPr>
              <a:t> ρολόι μου ή τα </a:t>
            </a:r>
            <a:r>
              <a:rPr lang="el-GR" altLang="en-US" sz="2000" b="1" dirty="0" err="1">
                <a:solidFill>
                  <a:srgbClr val="E46B2F"/>
                </a:solidFill>
                <a:latin typeface="Calibri" pitchFamily="34" charset="0"/>
              </a:rPr>
              <a:t>βραχι</a:t>
            </a:r>
            <a:r>
              <a:rPr lang="en-US" altLang="en-US" sz="2000" b="1" dirty="0">
                <a:solidFill>
                  <a:srgbClr val="E46B2F"/>
                </a:solidFill>
                <a:latin typeface="Calibri" pitchFamily="34" charset="0"/>
              </a:rPr>
              <a:t>ό</a:t>
            </a:r>
            <a:r>
              <a:rPr lang="el-GR" altLang="en-US" sz="2000" b="1" dirty="0" err="1">
                <a:solidFill>
                  <a:srgbClr val="E46B2F"/>
                </a:solidFill>
                <a:latin typeface="Calibri" pitchFamily="34" charset="0"/>
              </a:rPr>
              <a:t>λια</a:t>
            </a:r>
            <a:r>
              <a:rPr lang="el-GR" altLang="en-US" sz="2000" b="1" dirty="0">
                <a:solidFill>
                  <a:srgbClr val="E46B2F"/>
                </a:solidFill>
                <a:latin typeface="Calibri" pitchFamily="34" charset="0"/>
              </a:rPr>
              <a:t> μου</a:t>
            </a:r>
            <a:endParaRPr lang="en-GB" altLang="en-US" sz="2000" b="1" dirty="0">
              <a:solidFill>
                <a:srgbClr val="E46B2F"/>
              </a:solidFill>
              <a:latin typeface="Calibri" pitchFamily="34" charset="0"/>
            </a:endParaRPr>
          </a:p>
        </p:txBody>
      </p:sp>
      <p:sp>
        <p:nvSpPr>
          <p:cNvPr id="29705" name="Text Box 16"/>
          <p:cNvSpPr txBox="1">
            <a:spLocks noChangeArrowheads="1"/>
          </p:cNvSpPr>
          <p:nvPr/>
        </p:nvSpPr>
        <p:spPr bwMode="auto">
          <a:xfrm>
            <a:off x="4429125" y="2230438"/>
            <a:ext cx="15113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n-US" sz="2000" b="1">
                <a:solidFill>
                  <a:srgbClr val="E46B2F"/>
                </a:solidFill>
                <a:latin typeface="Calibri" pitchFamily="34" charset="0"/>
              </a:rPr>
              <a:t>Δένω </a:t>
            </a:r>
            <a:r>
              <a:rPr lang="en-US" altLang="en-US" sz="2000" b="1">
                <a:solidFill>
                  <a:srgbClr val="E46B2F"/>
                </a:solidFill>
                <a:latin typeface="Calibri" pitchFamily="34" charset="0"/>
              </a:rPr>
              <a:t>π</a:t>
            </a:r>
            <a:r>
              <a:rPr lang="el-GR" altLang="en-US" sz="2000" b="1">
                <a:solidFill>
                  <a:srgbClr val="E46B2F"/>
                </a:solidFill>
                <a:latin typeface="Calibri" pitchFamily="34" charset="0"/>
              </a:rPr>
              <a:t>ίσω τα μακριά μαλλιά μου</a:t>
            </a:r>
            <a:endParaRPr lang="en-GB" altLang="en-US" sz="2000" b="1">
              <a:solidFill>
                <a:srgbClr val="E46B2F"/>
              </a:solidFill>
              <a:latin typeface="Calibri" pitchFamily="34" charset="0"/>
            </a:endParaRPr>
          </a:p>
        </p:txBody>
      </p:sp>
      <p:sp>
        <p:nvSpPr>
          <p:cNvPr id="29706" name="Text Box 17"/>
          <p:cNvSpPr txBox="1">
            <a:spLocks noChangeArrowheads="1"/>
          </p:cNvSpPr>
          <p:nvPr/>
        </p:nvSpPr>
        <p:spPr bwMode="auto">
          <a:xfrm>
            <a:off x="7308850" y="1989138"/>
            <a:ext cx="162401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n-US" sz="2000" b="1" dirty="0">
                <a:solidFill>
                  <a:srgbClr val="E46B2F"/>
                </a:solidFill>
                <a:latin typeface="Calibri" pitchFamily="34" charset="0"/>
              </a:rPr>
              <a:t>Ανεβάζω</a:t>
            </a:r>
            <a:r>
              <a:rPr lang="en-US" altLang="en-US" sz="2000" b="1" dirty="0">
                <a:solidFill>
                  <a:srgbClr val="E46B2F"/>
                </a:solidFill>
                <a:latin typeface="Calibri" pitchFamily="34" charset="0"/>
              </a:rPr>
              <a:t> </a:t>
            </a:r>
            <a:r>
              <a:rPr lang="el-GR" altLang="en-US" sz="2000" b="1" dirty="0">
                <a:solidFill>
                  <a:srgbClr val="E46B2F"/>
                </a:solidFill>
                <a:latin typeface="Calibri" pitchFamily="34" charset="0"/>
              </a:rPr>
              <a:t>τα μανίκια μου, πάνω από τον αγκώνα μου</a:t>
            </a:r>
            <a:endParaRPr lang="en-GB" altLang="en-US" sz="2000" b="1" dirty="0">
              <a:solidFill>
                <a:srgbClr val="E46B2F"/>
              </a:solidFill>
              <a:latin typeface="Calibri" pitchFamily="34" charset="0"/>
            </a:endParaRPr>
          </a:p>
        </p:txBody>
      </p:sp>
      <p:sp>
        <p:nvSpPr>
          <p:cNvPr id="29707" name="Text Box 18"/>
          <p:cNvSpPr txBox="1">
            <a:spLocks noChangeArrowheads="1"/>
          </p:cNvSpPr>
          <p:nvPr/>
        </p:nvSpPr>
        <p:spPr bwMode="auto">
          <a:xfrm>
            <a:off x="2857500" y="4654550"/>
            <a:ext cx="180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n-US" sz="2000" b="1">
                <a:solidFill>
                  <a:srgbClr val="E46B2F"/>
                </a:solidFill>
                <a:latin typeface="Calibri" pitchFamily="34" charset="0"/>
              </a:rPr>
              <a:t>Βάζω μία ποδιά</a:t>
            </a:r>
            <a:endParaRPr lang="en-GB" altLang="en-US" sz="2000" b="1">
              <a:solidFill>
                <a:srgbClr val="E46B2F"/>
              </a:solidFill>
              <a:latin typeface="Calibri" pitchFamily="34" charset="0"/>
            </a:endParaRPr>
          </a:p>
        </p:txBody>
      </p:sp>
      <p:sp>
        <p:nvSpPr>
          <p:cNvPr id="29708" name="Text Box 19"/>
          <p:cNvSpPr txBox="1">
            <a:spLocks noChangeArrowheads="1"/>
          </p:cNvSpPr>
          <p:nvPr/>
        </p:nvSpPr>
        <p:spPr bwMode="auto">
          <a:xfrm>
            <a:off x="6084888" y="4581525"/>
            <a:ext cx="16684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n-US" sz="2000" b="1">
                <a:solidFill>
                  <a:srgbClr val="E46B2F"/>
                </a:solidFill>
                <a:latin typeface="Calibri" pitchFamily="34" charset="0"/>
              </a:rPr>
              <a:t>Πλέν</a:t>
            </a:r>
            <a:r>
              <a:rPr lang="en-US" altLang="en-US" sz="2000" b="1">
                <a:solidFill>
                  <a:srgbClr val="E46B2F"/>
                </a:solidFill>
                <a:latin typeface="Calibri" pitchFamily="34" charset="0"/>
              </a:rPr>
              <a:t>ω</a:t>
            </a:r>
            <a:r>
              <a:rPr lang="el-GR" altLang="en-US" sz="2000" b="1">
                <a:solidFill>
                  <a:srgbClr val="E46B2F"/>
                </a:solidFill>
                <a:latin typeface="Calibri" pitchFamily="34" charset="0"/>
              </a:rPr>
              <a:t> και στ</a:t>
            </a:r>
            <a:r>
              <a:rPr lang="en-US" altLang="en-US" sz="2000" b="1">
                <a:solidFill>
                  <a:srgbClr val="E46B2F"/>
                </a:solidFill>
                <a:latin typeface="Calibri" pitchFamily="34" charset="0"/>
              </a:rPr>
              <a:t>ε</a:t>
            </a:r>
            <a:r>
              <a:rPr lang="el-GR" altLang="en-US" sz="2000" b="1">
                <a:solidFill>
                  <a:srgbClr val="E46B2F"/>
                </a:solidFill>
                <a:latin typeface="Calibri" pitchFamily="34" charset="0"/>
              </a:rPr>
              <a:t>γνών</a:t>
            </a:r>
            <a:r>
              <a:rPr lang="en-US" altLang="en-US" sz="2000" b="1">
                <a:solidFill>
                  <a:srgbClr val="E46B2F"/>
                </a:solidFill>
                <a:latin typeface="Calibri" pitchFamily="34" charset="0"/>
              </a:rPr>
              <a:t>ω</a:t>
            </a:r>
            <a:r>
              <a:rPr lang="el-GR" altLang="en-US" sz="2000" b="1">
                <a:solidFill>
                  <a:srgbClr val="E46B2F"/>
                </a:solidFill>
                <a:latin typeface="Calibri" pitchFamily="34" charset="0"/>
              </a:rPr>
              <a:t> καλά τα χέρια μου</a:t>
            </a:r>
            <a:endParaRPr lang="en-GB" altLang="en-US" sz="2000" b="1">
              <a:solidFill>
                <a:srgbClr val="E46B2F"/>
              </a:solidFill>
              <a:latin typeface="Calibri" pitchFamily="34" charset="0"/>
            </a:endParaRPr>
          </a:p>
        </p:txBody>
      </p:sp>
      <p:pic>
        <p:nvPicPr>
          <p:cNvPr id="29709" name="Picture 12" descr="ronnie_ha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115888"/>
            <a:ext cx="874712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0" name="Picture 11" descr="alisha_ha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86625" y="101600"/>
            <a:ext cx="857250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/>
          <a:lstStyle/>
          <a:p>
            <a:r>
              <a:rPr lang="el-GR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Προσέχω τα δόντια μου βράδυ-πρωί!</a:t>
            </a:r>
            <a:endParaRPr lang="el-GR" sz="3600" dirty="0"/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5286380" y="4572008"/>
            <a:ext cx="228601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n-US" sz="2200" b="1" dirty="0">
                <a:solidFill>
                  <a:srgbClr val="E46B2F"/>
                </a:solidFill>
                <a:latin typeface="Calibri" pitchFamily="34" charset="0"/>
              </a:rPr>
              <a:t>Βουρτσίζω τα δόντια  μου 2 φορές την ημέρα, πρωί και βράδυ </a:t>
            </a:r>
            <a:endParaRPr lang="en-GB" altLang="en-US" sz="2200" b="1" dirty="0">
              <a:solidFill>
                <a:srgbClr val="E46B2F"/>
              </a:solidFill>
              <a:latin typeface="Calibri" pitchFamily="34" charset="0"/>
            </a:endParaRPr>
          </a:p>
        </p:txBody>
      </p:sp>
      <p:pic>
        <p:nvPicPr>
          <p:cNvPr id="89090" name="Picture 2" descr="Αποτέλεσμα εικόνας για brush teeth animation"/>
          <p:cNvPicPr>
            <a:picLocks noChangeAspect="1" noChangeArrowheads="1"/>
          </p:cNvPicPr>
          <p:nvPr/>
        </p:nvPicPr>
        <p:blipFill>
          <a:blip r:embed="rId2" cstate="print"/>
          <a:srcRect l="19593" r="18613"/>
          <a:stretch>
            <a:fillRect/>
          </a:stretch>
        </p:blipFill>
        <p:spPr bwMode="auto">
          <a:xfrm>
            <a:off x="2500298" y="4000504"/>
            <a:ext cx="2745936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9092" name="AutoShape 4" descr="Αποτέλεσμα εικόνας για dentist teeth animation"/>
          <p:cNvSpPr>
            <a:spLocks noChangeAspect="1" noChangeArrowheads="1"/>
          </p:cNvSpPr>
          <p:nvPr/>
        </p:nvSpPr>
        <p:spPr bwMode="auto">
          <a:xfrm>
            <a:off x="144463" y="-2598738"/>
            <a:ext cx="5419725" cy="5419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89094" name="Picture 6" descr="Αποτέλεσμα εικόνας για dentist teeth animation"/>
          <p:cNvPicPr>
            <a:picLocks noChangeAspect="1" noChangeArrowheads="1"/>
          </p:cNvPicPr>
          <p:nvPr/>
        </p:nvPicPr>
        <p:blipFill>
          <a:blip r:embed="rId3" cstate="print"/>
          <a:srcRect l="20833" t="20833" r="19444" b="30555"/>
          <a:stretch>
            <a:fillRect/>
          </a:stretch>
        </p:blipFill>
        <p:spPr bwMode="auto">
          <a:xfrm>
            <a:off x="142844" y="1563305"/>
            <a:ext cx="2643206" cy="2151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2714612" y="1928802"/>
            <a:ext cx="192882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n-US" sz="2200" b="1" dirty="0">
                <a:solidFill>
                  <a:srgbClr val="E46B2F"/>
                </a:solidFill>
                <a:latin typeface="Calibri" pitchFamily="34" charset="0"/>
              </a:rPr>
              <a:t>Επισκέπτομαι συχνά τον οδοντίατρο μου</a:t>
            </a:r>
            <a:endParaRPr lang="en-GB" altLang="en-US" sz="2200" b="1" dirty="0">
              <a:solidFill>
                <a:srgbClr val="E46B2F"/>
              </a:solidFill>
              <a:latin typeface="Calibri" pitchFamily="34" charset="0"/>
            </a:endParaRPr>
          </a:p>
        </p:txBody>
      </p:sp>
      <p:pic>
        <p:nvPicPr>
          <p:cNvPr id="89096" name="Picture 8" descr="hqdefaul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571612"/>
            <a:ext cx="2768222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345394" y="2000240"/>
            <a:ext cx="1727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n-US" sz="2200" b="1" dirty="0">
                <a:solidFill>
                  <a:srgbClr val="E46B2F"/>
                </a:solidFill>
                <a:latin typeface="Calibri" pitchFamily="34" charset="0"/>
              </a:rPr>
              <a:t>Δεν τρώω γλυκά και ζάχαρη πριν τον ύπνο</a:t>
            </a:r>
            <a:endParaRPr lang="en-GB" altLang="en-US" sz="2200" b="1" dirty="0">
              <a:solidFill>
                <a:srgbClr val="E46B2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15370" cy="857256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5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ΒΙΩΜΑΤΙΚΕΣ ΑΣΚΗΣΕΙΣ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188" y="1428750"/>
            <a:ext cx="8501062" cy="4929188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  <a:buFont typeface="Wingdings" pitchFamily="2" charset="2"/>
              <a:buChar char="ü"/>
            </a:pP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 Νόστιμο τοστ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ü"/>
            </a:pP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Φρουτοσαλάτα η θαυμαστή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ü"/>
            </a:pP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 Η τέλεια σαλάτα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ü"/>
            </a:pP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 Σχεδιάζω το γεύμα μου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ü"/>
            </a:pP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Παιχνίδι φαγητού με κάρτες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ü"/>
            </a:pP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Ζωγραφίζω πως νιώθω όταν πεινάω και όταν είμαι χορτάτος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ü"/>
            </a:pP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Ζωγραφίζω τα φρούτα και τα λαχανικά της εποχής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ü"/>
            </a:pP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lternate Tex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14650" cy="2190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411413" y="836613"/>
            <a:ext cx="5829300" cy="7254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Νόστιμο τοστ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850" y="2349500"/>
            <a:ext cx="8678863" cy="37338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sz="2800" dirty="0">
                <a:solidFill>
                  <a:schemeClr val="accent1"/>
                </a:solidFill>
              </a:rPr>
              <a:t>Σκοπός αυτής της βιωματικής άσκησης είναι τα</a:t>
            </a:r>
            <a:r>
              <a:rPr lang="en-GB" sz="2800" dirty="0">
                <a:solidFill>
                  <a:schemeClr val="accent1"/>
                </a:solidFill>
              </a:rPr>
              <a:t> </a:t>
            </a:r>
            <a:r>
              <a:rPr lang="el-GR" sz="2800" dirty="0">
                <a:solidFill>
                  <a:schemeClr val="accent1"/>
                </a:solidFill>
              </a:rPr>
              <a:t>παιδιά να: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l-GR" sz="2800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l-GR" sz="2800" dirty="0">
                <a:solidFill>
                  <a:schemeClr val="accent1"/>
                </a:solidFill>
              </a:rPr>
              <a:t>θυμηθούν οτι πρέπει να έχουν πρωινό κάθε μέρα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l-GR" sz="2800" dirty="0">
                <a:solidFill>
                  <a:schemeClr val="accent1"/>
                </a:solidFill>
              </a:rPr>
              <a:t>αναγνωρίσουν ότι το τοστ μπορεί να καταναλωθεί στο πρωινό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l-GR" sz="2800" dirty="0">
                <a:solidFill>
                  <a:schemeClr val="accent1"/>
                </a:solidFill>
              </a:rPr>
              <a:t>δοκιμάσουν και να επιλέξουν διαφορετική γέμιση για τα τοστ τους (π.χ. τυρί, ταχίνι, μαρμελάδα, αβγό, φρούτα)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l-GR" sz="2800" dirty="0">
                <a:solidFill>
                  <a:schemeClr val="accent1"/>
                </a:solidFill>
              </a:rPr>
              <a:t>πραγματοποίσηουν απλές δεξιότητες χειρισμού τροφίμων, με ασφάλεια, π.χ. επάλειψη, ταξινόμηση, τακτοποίηση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>
          <a:xfrm>
            <a:off x="2700338" y="260350"/>
            <a:ext cx="6202362" cy="1143000"/>
          </a:xfrm>
        </p:spPr>
        <p:txBody>
          <a:bodyPr/>
          <a:lstStyle/>
          <a:p>
            <a:r>
              <a:rPr lang="el-GR" sz="3600" b="1">
                <a:solidFill>
                  <a:schemeClr val="accent1"/>
                </a:solidFill>
              </a:rPr>
              <a:t>Φρουτοσαλάτα η θαυμαστή</a:t>
            </a:r>
          </a:p>
        </p:txBody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>
          <a:xfrm>
            <a:off x="179388" y="2060575"/>
            <a:ext cx="8856662" cy="4525963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l-GR" sz="2800">
                <a:solidFill>
                  <a:schemeClr val="accent1"/>
                </a:solidFill>
              </a:rPr>
              <a:t>Σκοπός αυτής της βιωματικής άσκησης είναι τα</a:t>
            </a:r>
            <a:r>
              <a:rPr lang="en-GB" sz="2800">
                <a:solidFill>
                  <a:schemeClr val="accent1"/>
                </a:solidFill>
              </a:rPr>
              <a:t> </a:t>
            </a:r>
            <a:r>
              <a:rPr lang="el-GR" sz="2800">
                <a:solidFill>
                  <a:schemeClr val="accent1"/>
                </a:solidFill>
              </a:rPr>
              <a:t>παιδιά να: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l-GR" sz="280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l-GR" sz="2800">
                <a:solidFill>
                  <a:schemeClr val="accent1"/>
                </a:solidFill>
              </a:rPr>
              <a:t>ονομάσουν διαφορετικά είδη φρούτων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l-GR" sz="2800">
                <a:solidFill>
                  <a:schemeClr val="accent1"/>
                </a:solidFill>
              </a:rPr>
              <a:t>μάθουν ότι η κατανάλωση φρούτων μπορεί να μας βοηθήσει στην υγεία μας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l-GR" sz="2800">
                <a:solidFill>
                  <a:schemeClr val="accent1"/>
                </a:solidFill>
              </a:rPr>
              <a:t>πραγματοποιήσουν απλές δεξιότητες χειρισμού τροφίμων με ασφάλεια, με έμφαση στο ξεφλούδισμα με το χέρι, στην κοπή, στην ανάμιξη σε μια φρουτοσαλάτα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l-GR" sz="2800">
                <a:solidFill>
                  <a:schemeClr val="accent1"/>
                </a:solidFill>
              </a:rPr>
              <a:t>αναγνωρίσουν ότι τα φρούτα μπορούν να καταναλωθούν ως ένα υγιεινό σνακ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endParaRPr lang="el-GR" sz="2800">
              <a:solidFill>
                <a:schemeClr val="accent1"/>
              </a:solidFill>
            </a:endParaRPr>
          </a:p>
        </p:txBody>
      </p:sp>
      <p:pic>
        <p:nvPicPr>
          <p:cNvPr id="48133" name="Picture 5" descr="Alternate Tex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55875" cy="1920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>
          <a:xfrm>
            <a:off x="3419475" y="274638"/>
            <a:ext cx="5267325" cy="1143000"/>
          </a:xfrm>
        </p:spPr>
        <p:txBody>
          <a:bodyPr/>
          <a:lstStyle/>
          <a:p>
            <a:r>
              <a:rPr lang="el-GR" sz="4000" b="1">
                <a:solidFill>
                  <a:schemeClr val="accent1"/>
                </a:solidFill>
              </a:rPr>
              <a:t>Η τέλεια σαλάτα</a:t>
            </a:r>
          </a:p>
        </p:txBody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>
          <a:xfrm>
            <a:off x="323850" y="2060575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l-GR" sz="2400" dirty="0">
                <a:solidFill>
                  <a:schemeClr val="accent1">
                    <a:lumMod val="75000"/>
                  </a:schemeClr>
                </a:solidFill>
              </a:rPr>
              <a:t>Σκοπός αυτής της βιωματικής άσκησης είναι τα παιδιά να: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l-GR" sz="2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l-GR" sz="2400" dirty="0">
                <a:solidFill>
                  <a:schemeClr val="accent1">
                    <a:lumMod val="75000"/>
                  </a:schemeClr>
                </a:solidFill>
              </a:rPr>
              <a:t>μάθουν ότι πολλά από τα τρόφιμά μας προέρχονται από τα φυτά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l-GR" sz="2400" dirty="0">
                <a:solidFill>
                  <a:schemeClr val="accent1">
                    <a:lumMod val="75000"/>
                  </a:schemeClr>
                </a:solidFill>
              </a:rPr>
              <a:t>ονομάσουν τα μέρη ορισμένων φυτών που τρώμε, π.χ. φύλλα, ρίζα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l-GR" sz="2400" dirty="0">
                <a:solidFill>
                  <a:schemeClr val="accent1">
                    <a:lumMod val="75000"/>
                  </a:schemeClr>
                </a:solidFill>
              </a:rPr>
              <a:t>μάθουν ότι τα λαχανικά προέρχονται από φυτά και μπορούν να καταναλωθούν ως ένα υγιεινό σνακ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l-GR" sz="2400" dirty="0">
                <a:solidFill>
                  <a:schemeClr val="accent1">
                    <a:lumMod val="75000"/>
                  </a:schemeClr>
                </a:solidFill>
              </a:rPr>
              <a:t>πραγματοποιήσουν απλές δεξιότητες χειρισμού τροφίμων με ασφάλεια, με έμφαση στην κοπή με ψαλίδι, το τρίψιμο και την ανάμειξη λαχανικών για την τέλεια σαλάτα.</a:t>
            </a:r>
          </a:p>
        </p:txBody>
      </p:sp>
      <p:pic>
        <p:nvPicPr>
          <p:cNvPr id="50181" name="Picture 5" descr="Alternate Tex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27313" cy="1974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125760"/>
            <a:ext cx="8229600" cy="1143000"/>
          </a:xfrm>
        </p:spPr>
        <p:txBody>
          <a:bodyPr/>
          <a:lstStyle/>
          <a:p>
            <a:r>
              <a:rPr lang="el-GR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Το γεύμα σου!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2348880"/>
            <a:ext cx="4536504" cy="2232248"/>
          </a:xfrm>
        </p:spPr>
        <p:txBody>
          <a:bodyPr/>
          <a:lstStyle/>
          <a:p>
            <a:r>
              <a:rPr lang="el-GR" sz="2800" b="1" dirty="0">
                <a:solidFill>
                  <a:schemeClr val="accent1">
                    <a:lumMod val="75000"/>
                  </a:schemeClr>
                </a:solidFill>
              </a:rPr>
              <a:t>Σχεδίασε το γεύμα σου </a:t>
            </a:r>
          </a:p>
          <a:p>
            <a:pPr>
              <a:buNone/>
            </a:pPr>
            <a:r>
              <a:rPr lang="el-GR" sz="2800" b="1" dirty="0">
                <a:solidFill>
                  <a:schemeClr val="accent1">
                    <a:lumMod val="75000"/>
                  </a:schemeClr>
                </a:solidFill>
              </a:rPr>
              <a:t>από τις ομάδες τροφίμων</a:t>
            </a:r>
          </a:p>
          <a:p>
            <a:pPr>
              <a:buNone/>
            </a:pPr>
            <a:endParaRPr lang="el-GR" sz="28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l-GR" sz="2800" b="1" dirty="0">
                <a:solidFill>
                  <a:schemeClr val="accent1">
                    <a:lumMod val="75000"/>
                  </a:schemeClr>
                </a:solidFill>
              </a:rPr>
              <a:t>Να θυμηθείς να προσθέσεις και τι θα πιεις</a:t>
            </a:r>
            <a:r>
              <a:rPr lang="el-GR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8877" y="1235034"/>
            <a:ext cx="442798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340768"/>
            <a:ext cx="827584" cy="11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251" y="1951657"/>
            <a:ext cx="319882" cy="25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9"/>
          <p:cNvPicPr>
            <a:picLocks noChangeAspect="1" noChangeArrowheads="1"/>
          </p:cNvPicPr>
          <p:nvPr/>
        </p:nvPicPr>
        <p:blipFill>
          <a:blip r:embed="rId3" cstate="print"/>
          <a:srcRect t="14763" b="14272"/>
          <a:stretch>
            <a:fillRect/>
          </a:stretch>
        </p:blipFill>
        <p:spPr bwMode="auto">
          <a:xfrm>
            <a:off x="928688" y="1071563"/>
            <a:ext cx="6386512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13"/>
          <p:cNvSpPr>
            <a:spLocks noChangeArrowheads="1"/>
          </p:cNvSpPr>
          <p:nvPr/>
        </p:nvSpPr>
        <p:spPr bwMode="auto">
          <a:xfrm>
            <a:off x="1643063" y="5072063"/>
            <a:ext cx="1562100" cy="1562100"/>
          </a:xfrm>
          <a:prstGeom prst="rect">
            <a:avLst/>
          </a:prstGeom>
          <a:solidFill>
            <a:srgbClr val="FFFFFF"/>
          </a:solidFill>
          <a:ln w="57150">
            <a:solidFill>
              <a:srgbClr val="FF6699"/>
            </a:solidFill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24580" name="Rectangle 11"/>
          <p:cNvSpPr>
            <a:spLocks noChangeArrowheads="1"/>
          </p:cNvSpPr>
          <p:nvPr/>
        </p:nvSpPr>
        <p:spPr bwMode="auto">
          <a:xfrm>
            <a:off x="6000750" y="428625"/>
            <a:ext cx="1562100" cy="1562100"/>
          </a:xfrm>
          <a:prstGeom prst="rect">
            <a:avLst/>
          </a:prstGeom>
          <a:solidFill>
            <a:srgbClr val="FFFFFF"/>
          </a:solidFill>
          <a:ln w="5715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24581" name="Rectangle 12"/>
          <p:cNvSpPr>
            <a:spLocks noChangeArrowheads="1"/>
          </p:cNvSpPr>
          <p:nvPr/>
        </p:nvSpPr>
        <p:spPr bwMode="auto">
          <a:xfrm>
            <a:off x="7286625" y="3643313"/>
            <a:ext cx="1562100" cy="1562100"/>
          </a:xfrm>
          <a:prstGeom prst="rect">
            <a:avLst/>
          </a:prstGeom>
          <a:solidFill>
            <a:srgbClr val="FFFFFF"/>
          </a:solidFill>
          <a:ln w="57150">
            <a:solidFill>
              <a:srgbClr val="31849B"/>
            </a:solidFill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24582" name="Rectangle 14"/>
          <p:cNvSpPr>
            <a:spLocks noChangeArrowheads="1"/>
          </p:cNvSpPr>
          <p:nvPr/>
        </p:nvSpPr>
        <p:spPr bwMode="auto">
          <a:xfrm>
            <a:off x="500063" y="785813"/>
            <a:ext cx="1562100" cy="1562100"/>
          </a:xfrm>
          <a:prstGeom prst="rect">
            <a:avLst/>
          </a:prstGeom>
          <a:solidFill>
            <a:srgbClr val="FFFFFF"/>
          </a:solidFill>
          <a:ln w="57150"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24583" name="Rectangle 15"/>
          <p:cNvSpPr>
            <a:spLocks noChangeArrowheads="1"/>
          </p:cNvSpPr>
          <p:nvPr/>
        </p:nvSpPr>
        <p:spPr bwMode="auto">
          <a:xfrm>
            <a:off x="4786313" y="5295900"/>
            <a:ext cx="1562100" cy="1562100"/>
          </a:xfrm>
          <a:prstGeom prst="rect">
            <a:avLst/>
          </a:prstGeom>
          <a:solidFill>
            <a:srgbClr val="FFFFFF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pic>
        <p:nvPicPr>
          <p:cNvPr id="24584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3038" y="1857375"/>
            <a:ext cx="1350962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8143900" y="2857496"/>
            <a:ext cx="642942" cy="461665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Την ημέρα</a:t>
            </a:r>
          </a:p>
        </p:txBody>
      </p:sp>
      <p:sp>
        <p:nvSpPr>
          <p:cNvPr id="10" name="9 - Ορθογώνιο"/>
          <p:cNvSpPr/>
          <p:nvPr/>
        </p:nvSpPr>
        <p:spPr>
          <a:xfrm>
            <a:off x="2263759" y="207940"/>
            <a:ext cx="385765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6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Παιχνίδι φαγητού</a:t>
            </a:r>
          </a:p>
        </p:txBody>
      </p:sp>
      <p:pic>
        <p:nvPicPr>
          <p:cNvPr id="24589" name="Picture 25"/>
          <p:cNvPicPr>
            <a:picLocks noChangeAspect="1" noChangeArrowheads="1"/>
          </p:cNvPicPr>
          <p:nvPr/>
        </p:nvPicPr>
        <p:blipFill>
          <a:blip r:embed="rId5" cstate="print"/>
          <a:srcRect b="23595"/>
          <a:stretch>
            <a:fillRect/>
          </a:stretch>
        </p:blipFill>
        <p:spPr bwMode="auto">
          <a:xfrm>
            <a:off x="7286625" y="5429250"/>
            <a:ext cx="100965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12 - Γωνιακή σύνδεση"/>
          <p:cNvCxnSpPr>
            <a:endCxn id="11" idx="1"/>
          </p:cNvCxnSpPr>
          <p:nvPr/>
        </p:nvCxnSpPr>
        <p:spPr>
          <a:xfrm>
            <a:off x="6143625" y="5072063"/>
            <a:ext cx="1143000" cy="739775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>
                <a:solidFill>
                  <a:schemeClr val="accent1"/>
                </a:solidFill>
                <a:latin typeface="+mn-lt"/>
              </a:rPr>
              <a:t>Όλοι χρειάζεται να τρώμε και να πίνουμε νερό καθημερινά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525963"/>
          </a:xfrm>
        </p:spPr>
        <p:txBody>
          <a:bodyPr/>
          <a:lstStyle/>
          <a:p>
            <a:r>
              <a:rPr lang="el-GR" b="1" dirty="0">
                <a:solidFill>
                  <a:srgbClr val="339966"/>
                </a:solidFill>
              </a:rPr>
              <a:t>Για να μεγαλώσουμε σωστά και να έχουμε ενέργεια!</a:t>
            </a:r>
          </a:p>
          <a:p>
            <a:endParaRPr lang="el-GR" b="1" dirty="0">
              <a:solidFill>
                <a:srgbClr val="339966"/>
              </a:solidFill>
            </a:endParaRPr>
          </a:p>
        </p:txBody>
      </p:sp>
      <p:pic>
        <p:nvPicPr>
          <p:cNvPr id="76802" name="Picture 2" descr="Αποτέλεσμα εικόνας για stretching ki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950971"/>
            <a:ext cx="6336704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-4995"/>
            <a:ext cx="8229600" cy="76255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Κάρτες για το παιχνίδι φαγητού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 cstate="print"/>
          <a:srcRect l="9628" t="26613" r="52600" b="14516"/>
          <a:stretch>
            <a:fillRect/>
          </a:stretch>
        </p:blipFill>
        <p:spPr bwMode="auto">
          <a:xfrm>
            <a:off x="2484438" y="692150"/>
            <a:ext cx="4308475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Πως νιώθεις;</a:t>
            </a:r>
          </a:p>
        </p:txBody>
      </p:sp>
      <p:pic>
        <p:nvPicPr>
          <p:cNvPr id="747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863767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- Τίτλος"/>
          <p:cNvSpPr txBox="1">
            <a:spLocks/>
          </p:cNvSpPr>
          <p:nvPr/>
        </p:nvSpPr>
        <p:spPr>
          <a:xfrm>
            <a:off x="278780" y="30272"/>
            <a:ext cx="886522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l-GR" sz="2800" b="1" dirty="0">
                <a:solidFill>
                  <a:schemeClr val="accent1">
                    <a:lumMod val="75000"/>
                  </a:schemeClr>
                </a:solidFill>
              </a:rPr>
              <a:t>Ζωγραφίζω τα φρούτα και τα λαχανικά της κάθε εποχής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620688"/>
            <a:ext cx="5506868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186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>
                <a:solidFill>
                  <a:schemeClr val="accent1"/>
                </a:solidFill>
                <a:latin typeface="+mn-lt"/>
              </a:rPr>
              <a:t>Όλοι χρειάζεται να τρώμε και να πίνουμε νερό κάθε ημέρα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525963"/>
          </a:xfrm>
        </p:spPr>
        <p:txBody>
          <a:bodyPr/>
          <a:lstStyle/>
          <a:p>
            <a:r>
              <a:rPr lang="el-GR" b="1" dirty="0">
                <a:solidFill>
                  <a:srgbClr val="339966"/>
                </a:solidFill>
              </a:rPr>
              <a:t>Για να είμαστε υγιείς και δυνατοί για το παιχνίδι!</a:t>
            </a:r>
          </a:p>
        </p:txBody>
      </p:sp>
      <p:pic>
        <p:nvPicPr>
          <p:cNvPr id="87042" name="Picture 2" descr="Αποτέλεσμα εικόνας για healthy ki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140968"/>
            <a:ext cx="5048250" cy="3362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>
                <a:solidFill>
                  <a:schemeClr val="accent1"/>
                </a:solidFill>
                <a:latin typeface="+mn-lt"/>
              </a:rPr>
              <a:t>Όλοι χρειάζεται να τρώμε και να πίνουμε νερό καθημερινά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844824"/>
            <a:ext cx="8445624" cy="4525963"/>
          </a:xfrm>
        </p:spPr>
        <p:txBody>
          <a:bodyPr/>
          <a:lstStyle/>
          <a:p>
            <a:r>
              <a:rPr lang="el-GR" b="1" dirty="0">
                <a:solidFill>
                  <a:srgbClr val="339966"/>
                </a:solidFill>
              </a:rPr>
              <a:t>Για να είμαστε δραστήριοι και καλύτεροι στα μαθήματα!</a:t>
            </a:r>
          </a:p>
        </p:txBody>
      </p:sp>
      <p:pic>
        <p:nvPicPr>
          <p:cNvPr id="75778" name="Picture 2" descr="Αποτέλεσμα εικόνας για active ki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996952"/>
            <a:ext cx="5976664" cy="3286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>
                <a:solidFill>
                  <a:schemeClr val="accent1"/>
                </a:solidFill>
                <a:latin typeface="+mn-lt"/>
              </a:rPr>
              <a:t>Εσείς τι δραστηριότητες κάνετε;</a:t>
            </a:r>
          </a:p>
        </p:txBody>
      </p:sp>
      <p:sp>
        <p:nvSpPr>
          <p:cNvPr id="4" name="Oval Callout 4"/>
          <p:cNvSpPr>
            <a:spLocks noGrp="1"/>
          </p:cNvSpPr>
          <p:nvPr>
            <p:ph idx="1"/>
          </p:nvPr>
        </p:nvSpPr>
        <p:spPr>
          <a:xfrm>
            <a:off x="1115616" y="2060848"/>
            <a:ext cx="7571184" cy="4065315"/>
          </a:xfrm>
          <a:prstGeom prst="wedgeEllipseCallout">
            <a:avLst>
              <a:gd name="adj1" fmla="val -52993"/>
              <a:gd name="adj2" fmla="val 53447"/>
            </a:avLst>
          </a:prstGeom>
          <a:noFill/>
          <a:ln w="57150">
            <a:solidFill>
              <a:srgbClr val="5842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Υπάρχουν διαφορετικές ομάδες τροφίμων!</a:t>
            </a:r>
          </a:p>
        </p:txBody>
      </p:sp>
      <p:pic>
        <p:nvPicPr>
          <p:cNvPr id="93187" name="Picture 3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7"/>
            <a:ext cx="8424936" cy="5067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Χρειάζεστε διαφορετικές ομάδες τροφίμων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/>
          <a:p>
            <a:r>
              <a:rPr lang="el-GR" dirty="0">
                <a:solidFill>
                  <a:schemeClr val="accent3">
                    <a:lumMod val="50000"/>
                  </a:schemeClr>
                </a:solidFill>
              </a:rPr>
              <a:t>Είναι καλό να καταναλώνετε πολλά φρούτα και λαχανικά</a:t>
            </a:r>
          </a:p>
          <a:p>
            <a:endParaRPr lang="el-GR" dirty="0">
              <a:solidFill>
                <a:srgbClr val="339966"/>
              </a:solidFill>
            </a:endParaRPr>
          </a:p>
          <a:p>
            <a:endParaRPr lang="el-GR" dirty="0">
              <a:solidFill>
                <a:srgbClr val="339966"/>
              </a:solidFill>
            </a:endParaRPr>
          </a:p>
          <a:p>
            <a:endParaRPr lang="el-GR" dirty="0">
              <a:solidFill>
                <a:srgbClr val="339966"/>
              </a:solidFill>
            </a:endParaRPr>
          </a:p>
          <a:p>
            <a:endParaRPr lang="el-GR" dirty="0">
              <a:solidFill>
                <a:srgbClr val="339966"/>
              </a:solidFill>
            </a:endParaRPr>
          </a:p>
          <a:p>
            <a:endParaRPr lang="el-GR" dirty="0">
              <a:solidFill>
                <a:srgbClr val="339966"/>
              </a:solidFill>
            </a:endParaRPr>
          </a:p>
          <a:p>
            <a:r>
              <a:rPr lang="el-GR" dirty="0">
                <a:solidFill>
                  <a:schemeClr val="accent3">
                    <a:lumMod val="50000"/>
                  </a:schemeClr>
                </a:solidFill>
              </a:rPr>
              <a:t>Ποια τρόφιμα βλέπετε παραπάνω;</a:t>
            </a:r>
          </a:p>
        </p:txBody>
      </p:sp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5" y="2636912"/>
            <a:ext cx="7461829" cy="2955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77" y="1485304"/>
            <a:ext cx="428625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- Ορθογώνιο"/>
          <p:cNvSpPr/>
          <p:nvPr/>
        </p:nvSpPr>
        <p:spPr>
          <a:xfrm>
            <a:off x="375277" y="116632"/>
            <a:ext cx="81207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200" b="1" dirty="0">
                <a:solidFill>
                  <a:srgbClr val="339966"/>
                </a:solidFill>
                <a:latin typeface="+mn-lt"/>
              </a:rPr>
              <a:t>Πόσα;</a:t>
            </a:r>
          </a:p>
          <a:p>
            <a:pPr algn="ctr"/>
            <a:r>
              <a:rPr lang="el-GR" sz="3200" b="1" dirty="0">
                <a:solidFill>
                  <a:srgbClr val="339966"/>
                </a:solidFill>
                <a:latin typeface="+mn-lt"/>
              </a:rPr>
              <a:t>3 φρούτα και 2 λαχανικά την ημέρα! 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4644008" y="1412776"/>
            <a:ext cx="4104456" cy="2356284"/>
          </a:xfrm>
          <a:prstGeom prst="cloudCallout">
            <a:avLst>
              <a:gd name="adj1" fmla="val -63532"/>
              <a:gd name="adj2" fmla="val 10248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rgbClr val="339966"/>
                </a:solidFill>
                <a:cs typeface="Arial" charset="0"/>
              </a:rPr>
              <a:t>Με διαφορετικό χρώμα για ποικιλία και πολλές βιταμίνες!!!</a:t>
            </a:r>
            <a:endParaRPr lang="en-US" sz="2400" b="1" dirty="0">
              <a:solidFill>
                <a:srgbClr val="339966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5771554"/>
            <a:ext cx="4249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</a:t>
            </a:r>
            <a:r>
              <a:rPr lang="el-GR" sz="5400" b="1" cap="none" spc="0" dirty="0">
                <a:ln w="11430"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</a:t>
            </a:r>
            <a:r>
              <a:rPr lang="el-GR" sz="5400" b="1" cap="none" spc="0" dirty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</a:t>
            </a:r>
            <a:r>
              <a:rPr lang="el-GR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5400" b="1" cap="none" spc="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</a:t>
            </a:r>
            <a:r>
              <a:rPr lang="el-GR" sz="5400" b="1" cap="none" spc="0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</a:t>
            </a:r>
            <a:r>
              <a:rPr lang="el-GR" sz="5400" b="1" cap="none" spc="0" dirty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</a:t>
            </a:r>
            <a:r>
              <a:rPr lang="el-GR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</a:t>
            </a:r>
            <a:r>
              <a:rPr lang="el-GR" sz="5400" b="1" cap="none" spc="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endParaRPr lang="en-US" sz="5400" b="1" cap="none" spc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2205</TotalTime>
  <Words>849</Words>
  <Application>Microsoft Office PowerPoint</Application>
  <PresentationFormat>On-screen Show (4:3)</PresentationFormat>
  <Paragraphs>174</Paragraphs>
  <Slides>32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Comic Sans MS</vt:lpstr>
      <vt:lpstr>Wingdings</vt:lpstr>
      <vt:lpstr>Office Theme</vt:lpstr>
      <vt:lpstr>  Τρώω έξυπνα! Νιώθω καλά!   </vt:lpstr>
      <vt:lpstr>Όλοι χρειάζεται να τρώμε και να πίνουμε νερό καθημερινά</vt:lpstr>
      <vt:lpstr>Όλοι χρειάζεται να τρώμε και να πίνουμε νερό καθημερινά</vt:lpstr>
      <vt:lpstr>Όλοι χρειάζεται να τρώμε και να πίνουμε νερό κάθε ημέρα </vt:lpstr>
      <vt:lpstr>Όλοι χρειάζεται να τρώμε και να πίνουμε νερό καθημερινά</vt:lpstr>
      <vt:lpstr>Εσείς τι δραστηριότητες κάνετε;</vt:lpstr>
      <vt:lpstr>Υπάρχουν διαφορετικές ομάδες τροφίμων!</vt:lpstr>
      <vt:lpstr>Χρειάζεστε διαφορετικές ομάδες τροφίμων</vt:lpstr>
      <vt:lpstr>PowerPoint Presentation</vt:lpstr>
      <vt:lpstr>Καταβροχθίστε ένα  Ουράνιο Τόξο</vt:lpstr>
      <vt:lpstr>                  Φθινόπωρο</vt:lpstr>
      <vt:lpstr>                     Χειμώνας</vt:lpstr>
      <vt:lpstr>                       Άνοιξη</vt:lpstr>
      <vt:lpstr>                   Καλοκαίρι</vt:lpstr>
      <vt:lpstr>Χρειάζεστε διαφορετικές ομάδες τροφίμων</vt:lpstr>
      <vt:lpstr>Χρειάζεστε διαφορετικές ομάδες τροφίμων</vt:lpstr>
      <vt:lpstr>ΓΑΛΑΚΤΟΚΟΜΙΚΑ για γερά κόκκαλα και δόντια  Πόσα;</vt:lpstr>
      <vt:lpstr>Χρειάζεστε διαφορετικές ομάδες τροφίμων</vt:lpstr>
      <vt:lpstr>ΝΕΡΟ</vt:lpstr>
      <vt:lpstr>Ιδέες για ένα γευστικό πρωινό</vt:lpstr>
      <vt:lpstr>Σνακ</vt:lpstr>
      <vt:lpstr>Μαγειρεύω και δοκιμάζω γεύσεις με ασφάλεια  </vt:lpstr>
      <vt:lpstr>Προσέχω τα δόντια μου βράδυ-πρωί!</vt:lpstr>
      <vt:lpstr>ΒΙΩΜΑΤΙΚΕΣ ΑΣΚΗΣΕΙΣ</vt:lpstr>
      <vt:lpstr>Νόστιμο τοστ</vt:lpstr>
      <vt:lpstr>Φρουτοσαλάτα η θαυμαστή</vt:lpstr>
      <vt:lpstr>Η τέλεια σαλάτα</vt:lpstr>
      <vt:lpstr>Το γεύμα σου!</vt:lpstr>
      <vt:lpstr>PowerPoint Presentation</vt:lpstr>
      <vt:lpstr>Κάρτες για το παιχνίδι φαγητού</vt:lpstr>
      <vt:lpstr>Πως νιώθεις;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Τρώμε σωστά</dc:title>
  <dc:creator>charavlassi</dc:creator>
  <cp:lastModifiedBy>Andreas Petrou</cp:lastModifiedBy>
  <cp:revision>206</cp:revision>
  <dcterms:created xsi:type="dcterms:W3CDTF">2012-12-17T12:36:13Z</dcterms:created>
  <dcterms:modified xsi:type="dcterms:W3CDTF">2021-01-20T23:16:04Z</dcterms:modified>
</cp:coreProperties>
</file>