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7" r:id="rId21"/>
    <p:sldId id="279" r:id="rId22"/>
    <p:sldId id="258"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E7080B7-D24A-4B71-963C-30ACC38053AA}" type="datetimeFigureOut">
              <a:rPr lang="el-GR" smtClean="0"/>
              <a:t>31/3/2020</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232502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31/3/2020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408207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31/3/2020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5069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31/3/2020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444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E7080B7-D24A-4B71-963C-30ACC38053AA}" type="datetimeFigureOut">
              <a:rPr lang="el-GR" smtClean="0"/>
              <a:t>31/3/2020</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82285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7080B7-D24A-4B71-963C-30ACC38053AA}" type="datetimeFigureOut">
              <a:rPr lang="el-GR" smtClean="0"/>
              <a:t>31/3/2020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75584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7080B7-D24A-4B71-963C-30ACC38053AA}" type="datetimeFigureOut">
              <a:rPr lang="el-GR" smtClean="0"/>
              <a:t>31/3/2020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8792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080B7-D24A-4B71-963C-30ACC38053AA}" type="datetimeFigureOut">
              <a:rPr lang="el-GR" smtClean="0"/>
              <a:t>31/3/2020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89008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E7080B7-D24A-4B71-963C-30ACC38053AA}" type="datetimeFigureOut">
              <a:rPr lang="el-GR" smtClean="0"/>
              <a:t>31/3/2020</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93507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080B7-D24A-4B71-963C-30ACC38053AA}" type="datetimeFigureOut">
              <a:rPr lang="el-GR" smtClean="0"/>
              <a:t>31/3/2020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33035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31/3/2020</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0972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080B7-D24A-4B71-963C-30ACC38053AA}" type="datetimeFigureOut">
              <a:rPr lang="el-GR" smtClean="0"/>
              <a:t>31/3/2020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06251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7080B7-D24A-4B71-963C-30ACC38053AA}" type="datetimeFigureOut">
              <a:rPr lang="el-GR" smtClean="0"/>
              <a:t>31/3/2020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00120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7080B7-D24A-4B71-963C-30ACC38053AA}" type="datetimeFigureOut">
              <a:rPr lang="el-GR" smtClean="0"/>
              <a:t>31/3/2020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77403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080B7-D24A-4B71-963C-30ACC38053AA}" type="datetimeFigureOut">
              <a:rPr lang="el-GR" smtClean="0"/>
              <a:t>31/3/2020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9181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31/3/2020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54775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31/3/2020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28694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7080B7-D24A-4B71-963C-30ACC38053AA}" type="datetimeFigureOut">
              <a:rPr lang="el-GR" smtClean="0"/>
              <a:t>31/3/2020</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CAA7FD-ADAD-4A54-BF4D-23082C3A72E1}" type="slidenum">
              <a:rPr lang="el-GR" smtClean="0"/>
              <a:t>‹#›</a:t>
            </a:fld>
            <a:endParaRPr lang="el-GR"/>
          </a:p>
        </p:txBody>
      </p:sp>
    </p:spTree>
    <p:extLst>
      <p:ext uri="{BB962C8B-B14F-4D97-AF65-F5344CB8AC3E}">
        <p14:creationId xmlns:p14="http://schemas.microsoft.com/office/powerpoint/2010/main" val="167908002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quizlet.com/41258508/flashcards"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lDgxiJSFp7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err="1">
                <a:effectLst>
                  <a:outerShdw blurRad="38100" dist="38100" dir="2700000" algn="tl">
                    <a:srgbClr val="000000">
                      <a:alpha val="43137"/>
                    </a:srgbClr>
                  </a:outerShdw>
                </a:effectLst>
                <a:latin typeface="+mn-lt"/>
              </a:rPr>
              <a:t>Παιδια</a:t>
            </a:r>
            <a:r>
              <a:rPr lang="el-GR" b="1" dirty="0">
                <a:effectLst>
                  <a:outerShdw blurRad="38100" dist="38100" dir="2700000" algn="tl">
                    <a:srgbClr val="000000">
                      <a:alpha val="43137"/>
                    </a:srgbClr>
                  </a:outerShdw>
                </a:effectLst>
                <a:latin typeface="+mn-lt"/>
              </a:rPr>
              <a:t> </a:t>
            </a:r>
            <a:r>
              <a:rPr lang="el-GR" b="1" dirty="0" err="1">
                <a:effectLst>
                  <a:outerShdw blurRad="38100" dist="38100" dir="2700000" algn="tl">
                    <a:srgbClr val="000000">
                      <a:alpha val="43137"/>
                    </a:srgbClr>
                  </a:outerShdw>
                </a:effectLst>
                <a:latin typeface="+mn-lt"/>
              </a:rPr>
              <a:t>μενουμε</a:t>
            </a:r>
            <a:r>
              <a:rPr lang="el-GR" b="1" dirty="0">
                <a:effectLst>
                  <a:outerShdw blurRad="38100" dist="38100" dir="2700000" algn="tl">
                    <a:srgbClr val="000000">
                      <a:alpha val="43137"/>
                    </a:srgbClr>
                  </a:outerShdw>
                </a:effectLst>
                <a:latin typeface="+mn-lt"/>
              </a:rPr>
              <a:t> </a:t>
            </a:r>
            <a:r>
              <a:rPr lang="el-GR" b="1" dirty="0" err="1">
                <a:effectLst>
                  <a:outerShdw blurRad="38100" dist="38100" dir="2700000" algn="tl">
                    <a:srgbClr val="000000">
                      <a:alpha val="43137"/>
                    </a:srgbClr>
                  </a:outerShdw>
                </a:effectLst>
                <a:latin typeface="+mn-lt"/>
              </a:rPr>
              <a:t>σπιτι</a:t>
            </a:r>
            <a:r>
              <a:rPr lang="el-GR" b="1" dirty="0">
                <a:effectLst>
                  <a:outerShdw blurRad="38100" dist="38100" dir="2700000" algn="tl">
                    <a:srgbClr val="000000">
                      <a:alpha val="43137"/>
                    </a:srgbClr>
                  </a:outerShdw>
                </a:effectLst>
                <a:latin typeface="+mn-lt"/>
              </a:rPr>
              <a:t>!</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fontScale="92500"/>
          </a:bodyPr>
          <a:lstStyle/>
          <a:p>
            <a:pPr algn="just"/>
            <a:r>
              <a:rPr lang="en-US" sz="4000" dirty="0"/>
              <a:t>A</a:t>
            </a:r>
            <a:r>
              <a:rPr lang="el-GR" sz="4000" dirty="0" err="1"/>
              <a:t>γαπημένα</a:t>
            </a:r>
            <a:r>
              <a:rPr lang="el-GR" sz="4000" dirty="0"/>
              <a:t> μου παιδιά σας χαιρετώ! Εύχομαι να σας βρίσκω καλά και να προσέχετε! </a:t>
            </a:r>
            <a:endParaRPr lang="en-US" sz="4000" dirty="0"/>
          </a:p>
          <a:p>
            <a:pPr algn="just"/>
            <a:r>
              <a:rPr lang="el-GR" sz="4000" dirty="0"/>
              <a:t>Όλοι μας γνωρίζουμε γιατί βρισκόμαστε στο σπίτι και όλοι μαζί θα κάνουμε το καλύτερο που μπορούμε για να προστατέψουμε τον εαυτό μας από τον ιό που μας κάνει να </a:t>
            </a:r>
            <a:r>
              <a:rPr lang="el-GR" sz="4000" dirty="0" err="1"/>
              <a:t>αρρωστούμε</a:t>
            </a:r>
            <a:r>
              <a:rPr lang="el-GR" sz="4000" dirty="0"/>
              <a:t>. </a:t>
            </a:r>
            <a:endParaRPr lang="en-US" sz="4000" dirty="0"/>
          </a:p>
          <a:p>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Θυμαμαι</a:t>
            </a:r>
            <a:r>
              <a:rPr lang="el-GR" b="1" dirty="0"/>
              <a:t> τις </a:t>
            </a:r>
            <a:r>
              <a:rPr lang="el-GR" b="1" dirty="0" err="1"/>
              <a:t>χωρεσ</a:t>
            </a:r>
            <a:r>
              <a:rPr lang="el-GR" b="1" dirty="0"/>
              <a:t> και τις </a:t>
            </a:r>
            <a:r>
              <a:rPr lang="el-GR" b="1" dirty="0" err="1"/>
              <a:t>γλωσσεσ</a:t>
            </a:r>
            <a:endParaRPr lang="el-GR" b="1" dirty="0"/>
          </a:p>
        </p:txBody>
      </p:sp>
      <p:pic>
        <p:nvPicPr>
          <p:cNvPr id="4" name="Picture 3">
            <a:extLst>
              <a:ext uri="{FF2B5EF4-FFF2-40B4-BE49-F238E27FC236}">
                <a16:creationId xmlns:a16="http://schemas.microsoft.com/office/drawing/2014/main" id="{670E6C94-7BFD-47DD-A2A4-5EB0CD660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38" y="2351815"/>
            <a:ext cx="4238958" cy="3897025"/>
          </a:xfrm>
          <a:prstGeom prst="rect">
            <a:avLst/>
          </a:prstGeom>
        </p:spPr>
      </p:pic>
      <p:pic>
        <p:nvPicPr>
          <p:cNvPr id="7" name="Picture 6">
            <a:extLst>
              <a:ext uri="{FF2B5EF4-FFF2-40B4-BE49-F238E27FC236}">
                <a16:creationId xmlns:a16="http://schemas.microsoft.com/office/drawing/2014/main" id="{751CDA28-4349-4326-B67E-1D904A53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71" y="2351815"/>
            <a:ext cx="4681546" cy="3893839"/>
          </a:xfrm>
          <a:prstGeom prst="rect">
            <a:avLst/>
          </a:prstGeom>
        </p:spPr>
      </p:pic>
    </p:spTree>
    <p:extLst>
      <p:ext uri="{BB962C8B-B14F-4D97-AF65-F5344CB8AC3E}">
        <p14:creationId xmlns:p14="http://schemas.microsoft.com/office/powerpoint/2010/main" val="14741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Θυμαμαι</a:t>
            </a:r>
            <a:r>
              <a:rPr lang="el-GR" b="1" dirty="0"/>
              <a:t> τις </a:t>
            </a:r>
            <a:r>
              <a:rPr lang="el-GR" b="1" dirty="0" err="1"/>
              <a:t>χωρεσ</a:t>
            </a:r>
            <a:r>
              <a:rPr lang="el-GR" b="1" dirty="0"/>
              <a:t> και τις </a:t>
            </a:r>
            <a:r>
              <a:rPr lang="el-GR" b="1" dirty="0" err="1"/>
              <a:t>γλωσσεσ</a:t>
            </a:r>
            <a:endParaRPr lang="el-GR" b="1" dirty="0"/>
          </a:p>
        </p:txBody>
      </p:sp>
      <p:pic>
        <p:nvPicPr>
          <p:cNvPr id="4" name="Picture 3">
            <a:extLst>
              <a:ext uri="{FF2B5EF4-FFF2-40B4-BE49-F238E27FC236}">
                <a16:creationId xmlns:a16="http://schemas.microsoft.com/office/drawing/2014/main" id="{650449B4-42D4-4B3A-9D12-744E0A730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5" y="2148022"/>
            <a:ext cx="5847388" cy="4087305"/>
          </a:xfrm>
          <a:prstGeom prst="rect">
            <a:avLst/>
          </a:prstGeom>
        </p:spPr>
      </p:pic>
      <p:pic>
        <p:nvPicPr>
          <p:cNvPr id="7" name="Picture 6">
            <a:extLst>
              <a:ext uri="{FF2B5EF4-FFF2-40B4-BE49-F238E27FC236}">
                <a16:creationId xmlns:a16="http://schemas.microsoft.com/office/drawing/2014/main" id="{A55C4E3D-5E13-4001-9B61-355D35EEC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959" y="2148022"/>
            <a:ext cx="5780430" cy="4087306"/>
          </a:xfrm>
          <a:prstGeom prst="rect">
            <a:avLst/>
          </a:prstGeom>
        </p:spPr>
      </p:pic>
    </p:spTree>
    <p:extLst>
      <p:ext uri="{BB962C8B-B14F-4D97-AF65-F5344CB8AC3E}">
        <p14:creationId xmlns:p14="http://schemas.microsoft.com/office/powerpoint/2010/main" val="11702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Ερωτησεισ</a:t>
            </a:r>
            <a:r>
              <a:rPr lang="el-GR" b="1" dirty="0"/>
              <a:t> για τον </a:t>
            </a:r>
            <a:r>
              <a:rPr lang="el-GR" b="1" dirty="0" err="1"/>
              <a:t>εαυτο</a:t>
            </a:r>
            <a:r>
              <a:rPr lang="el-GR" b="1" dirty="0"/>
              <a:t> μου!</a:t>
            </a:r>
          </a:p>
        </p:txBody>
      </p:sp>
      <p:pic>
        <p:nvPicPr>
          <p:cNvPr id="4" name="Picture 3">
            <a:extLst>
              <a:ext uri="{FF2B5EF4-FFF2-40B4-BE49-F238E27FC236}">
                <a16:creationId xmlns:a16="http://schemas.microsoft.com/office/drawing/2014/main" id="{A725992F-B6FA-4353-A1F4-92C1F0EC3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261" y="1889329"/>
            <a:ext cx="7079593" cy="4968671"/>
          </a:xfrm>
          <a:prstGeom prst="rect">
            <a:avLst/>
          </a:prstGeom>
        </p:spPr>
      </p:pic>
    </p:spTree>
    <p:extLst>
      <p:ext uri="{BB962C8B-B14F-4D97-AF65-F5344CB8AC3E}">
        <p14:creationId xmlns:p14="http://schemas.microsoft.com/office/powerpoint/2010/main" val="231886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Ερωτησεισ</a:t>
            </a:r>
            <a:r>
              <a:rPr lang="el-GR" b="1" dirty="0"/>
              <a:t> για τον </a:t>
            </a:r>
            <a:r>
              <a:rPr lang="el-GR" b="1" dirty="0" err="1"/>
              <a:t>εαυτο</a:t>
            </a:r>
            <a:r>
              <a:rPr lang="el-GR" b="1" dirty="0"/>
              <a:t> μου!</a:t>
            </a:r>
          </a:p>
        </p:txBody>
      </p:sp>
      <p:pic>
        <p:nvPicPr>
          <p:cNvPr id="4" name="Picture 3">
            <a:extLst>
              <a:ext uri="{FF2B5EF4-FFF2-40B4-BE49-F238E27FC236}">
                <a16:creationId xmlns:a16="http://schemas.microsoft.com/office/drawing/2014/main" id="{AF5140E1-6D36-4C2C-A645-A98BBC832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153" y="2146125"/>
            <a:ext cx="6576630" cy="3947502"/>
          </a:xfrm>
          <a:prstGeom prst="rect">
            <a:avLst/>
          </a:prstGeom>
        </p:spPr>
      </p:pic>
    </p:spTree>
    <p:extLst>
      <p:ext uri="{BB962C8B-B14F-4D97-AF65-F5344CB8AC3E}">
        <p14:creationId xmlns:p14="http://schemas.microsoft.com/office/powerpoint/2010/main" val="159053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Ερωτησεισ</a:t>
            </a:r>
            <a:r>
              <a:rPr lang="el-GR" b="1" dirty="0"/>
              <a:t> για τον </a:t>
            </a:r>
            <a:r>
              <a:rPr lang="el-GR" b="1" dirty="0" err="1"/>
              <a:t>εαυτο</a:t>
            </a:r>
            <a:r>
              <a:rPr lang="el-GR" b="1" dirty="0"/>
              <a:t> μου!</a:t>
            </a:r>
          </a:p>
        </p:txBody>
      </p:sp>
      <p:pic>
        <p:nvPicPr>
          <p:cNvPr id="4" name="Picture 3">
            <a:extLst>
              <a:ext uri="{FF2B5EF4-FFF2-40B4-BE49-F238E27FC236}">
                <a16:creationId xmlns:a16="http://schemas.microsoft.com/office/drawing/2014/main" id="{D64F721B-DF1E-4FE2-8731-B94FDC99C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017" y="2616653"/>
            <a:ext cx="8527519" cy="2636748"/>
          </a:xfrm>
          <a:prstGeom prst="rect">
            <a:avLst/>
          </a:prstGeom>
        </p:spPr>
      </p:pic>
    </p:spTree>
    <p:extLst>
      <p:ext uri="{BB962C8B-B14F-4D97-AF65-F5344CB8AC3E}">
        <p14:creationId xmlns:p14="http://schemas.microsoft.com/office/powerpoint/2010/main" val="103382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Ερωτησεισ</a:t>
            </a:r>
            <a:r>
              <a:rPr lang="el-GR" b="1" dirty="0"/>
              <a:t> για τον </a:t>
            </a:r>
            <a:r>
              <a:rPr lang="el-GR" b="1" dirty="0" err="1"/>
              <a:t>εαυτο</a:t>
            </a:r>
            <a:r>
              <a:rPr lang="el-GR" b="1" dirty="0"/>
              <a:t> μου!</a:t>
            </a:r>
          </a:p>
        </p:txBody>
      </p:sp>
      <p:pic>
        <p:nvPicPr>
          <p:cNvPr id="4" name="Picture 3">
            <a:extLst>
              <a:ext uri="{FF2B5EF4-FFF2-40B4-BE49-F238E27FC236}">
                <a16:creationId xmlns:a16="http://schemas.microsoft.com/office/drawing/2014/main" id="{1089CEF5-818E-459C-9844-74DC1B582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558" y="1794251"/>
            <a:ext cx="6706181" cy="1707028"/>
          </a:xfrm>
          <a:prstGeom prst="rect">
            <a:avLst/>
          </a:prstGeom>
        </p:spPr>
      </p:pic>
      <p:pic>
        <p:nvPicPr>
          <p:cNvPr id="6" name="Picture 5">
            <a:extLst>
              <a:ext uri="{FF2B5EF4-FFF2-40B4-BE49-F238E27FC236}">
                <a16:creationId xmlns:a16="http://schemas.microsoft.com/office/drawing/2014/main" id="{723B1E13-50E6-4C1D-A6B0-F5F56A8E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799" y="3429000"/>
            <a:ext cx="6690940" cy="3164117"/>
          </a:xfrm>
          <a:prstGeom prst="rect">
            <a:avLst/>
          </a:prstGeom>
        </p:spPr>
      </p:pic>
    </p:spTree>
    <p:extLst>
      <p:ext uri="{BB962C8B-B14F-4D97-AF65-F5344CB8AC3E}">
        <p14:creationId xmlns:p14="http://schemas.microsoft.com/office/powerpoint/2010/main" val="113647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Ερωτησεισ</a:t>
            </a:r>
            <a:r>
              <a:rPr lang="el-GR" b="1" dirty="0"/>
              <a:t> για τον </a:t>
            </a:r>
            <a:r>
              <a:rPr lang="el-GR" b="1" dirty="0" err="1"/>
              <a:t>εαυτο</a:t>
            </a:r>
            <a:r>
              <a:rPr lang="el-GR" b="1" dirty="0"/>
              <a:t> μου!</a:t>
            </a:r>
          </a:p>
        </p:txBody>
      </p:sp>
      <p:pic>
        <p:nvPicPr>
          <p:cNvPr id="4" name="Picture 3">
            <a:extLst>
              <a:ext uri="{FF2B5EF4-FFF2-40B4-BE49-F238E27FC236}">
                <a16:creationId xmlns:a16="http://schemas.microsoft.com/office/drawing/2014/main" id="{18394E3A-38EE-43AB-B446-9CEE9EE0F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034" y="1694475"/>
            <a:ext cx="8679932" cy="2865368"/>
          </a:xfrm>
          <a:prstGeom prst="rect">
            <a:avLst/>
          </a:prstGeom>
        </p:spPr>
      </p:pic>
      <p:pic>
        <p:nvPicPr>
          <p:cNvPr id="6" name="Picture 5">
            <a:extLst>
              <a:ext uri="{FF2B5EF4-FFF2-40B4-BE49-F238E27FC236}">
                <a16:creationId xmlns:a16="http://schemas.microsoft.com/office/drawing/2014/main" id="{2C00E441-A001-41E5-9DED-0093F35E4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757" y="4497865"/>
            <a:ext cx="8749209" cy="1984159"/>
          </a:xfrm>
          <a:prstGeom prst="rect">
            <a:avLst/>
          </a:prstGeom>
        </p:spPr>
      </p:pic>
    </p:spTree>
    <p:extLst>
      <p:ext uri="{BB962C8B-B14F-4D97-AF65-F5344CB8AC3E}">
        <p14:creationId xmlns:p14="http://schemas.microsoft.com/office/powerpoint/2010/main" val="126517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Ερωτησεισ</a:t>
            </a:r>
            <a:r>
              <a:rPr lang="el-GR" b="1" dirty="0"/>
              <a:t> για τον </a:t>
            </a:r>
            <a:r>
              <a:rPr lang="el-GR" b="1" dirty="0" err="1"/>
              <a:t>εαυτο</a:t>
            </a:r>
            <a:r>
              <a:rPr lang="el-GR" b="1" dirty="0"/>
              <a:t> μου!</a:t>
            </a:r>
          </a:p>
        </p:txBody>
      </p:sp>
      <p:pic>
        <p:nvPicPr>
          <p:cNvPr id="4" name="Picture 3">
            <a:extLst>
              <a:ext uri="{FF2B5EF4-FFF2-40B4-BE49-F238E27FC236}">
                <a16:creationId xmlns:a16="http://schemas.microsoft.com/office/drawing/2014/main" id="{6B141E8C-CE0F-4BC8-AD34-653C3FF70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172" y="1631938"/>
            <a:ext cx="8702794" cy="1129017"/>
          </a:xfrm>
          <a:prstGeom prst="rect">
            <a:avLst/>
          </a:prstGeom>
        </p:spPr>
      </p:pic>
      <p:pic>
        <p:nvPicPr>
          <p:cNvPr id="6" name="Picture 5">
            <a:extLst>
              <a:ext uri="{FF2B5EF4-FFF2-40B4-BE49-F238E27FC236}">
                <a16:creationId xmlns:a16="http://schemas.microsoft.com/office/drawing/2014/main" id="{E4868675-32E2-4CCB-AECB-F299CC6BE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172" y="2666316"/>
            <a:ext cx="8935234" cy="1293028"/>
          </a:xfrm>
          <a:prstGeom prst="rect">
            <a:avLst/>
          </a:prstGeom>
        </p:spPr>
      </p:pic>
      <p:pic>
        <p:nvPicPr>
          <p:cNvPr id="8" name="Picture 7">
            <a:extLst>
              <a:ext uri="{FF2B5EF4-FFF2-40B4-BE49-F238E27FC236}">
                <a16:creationId xmlns:a16="http://schemas.microsoft.com/office/drawing/2014/main" id="{51F022EF-B5C4-4E27-B83C-84B56E250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172" y="3864704"/>
            <a:ext cx="8935235" cy="1430652"/>
          </a:xfrm>
          <a:prstGeom prst="rect">
            <a:avLst/>
          </a:prstGeom>
        </p:spPr>
      </p:pic>
      <p:pic>
        <p:nvPicPr>
          <p:cNvPr id="10" name="Picture 9">
            <a:extLst>
              <a:ext uri="{FF2B5EF4-FFF2-40B4-BE49-F238E27FC236}">
                <a16:creationId xmlns:a16="http://schemas.microsoft.com/office/drawing/2014/main" id="{CBAA7ACD-24B7-4634-9261-69191ACFC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369" y="5257316"/>
            <a:ext cx="9320459" cy="1672621"/>
          </a:xfrm>
          <a:prstGeom prst="rect">
            <a:avLst/>
          </a:prstGeom>
        </p:spPr>
      </p:pic>
    </p:spTree>
    <p:extLst>
      <p:ext uri="{BB962C8B-B14F-4D97-AF65-F5344CB8AC3E}">
        <p14:creationId xmlns:p14="http://schemas.microsoft.com/office/powerpoint/2010/main" val="385133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Ερωτησεισ</a:t>
            </a:r>
            <a:r>
              <a:rPr lang="el-GR" b="1" dirty="0"/>
              <a:t> για τον </a:t>
            </a:r>
            <a:r>
              <a:rPr lang="el-GR" b="1" dirty="0" err="1"/>
              <a:t>εαυτο</a:t>
            </a:r>
            <a:r>
              <a:rPr lang="el-GR" b="1" dirty="0"/>
              <a:t> μου!</a:t>
            </a:r>
          </a:p>
        </p:txBody>
      </p:sp>
      <p:pic>
        <p:nvPicPr>
          <p:cNvPr id="4" name="Picture 3">
            <a:extLst>
              <a:ext uri="{FF2B5EF4-FFF2-40B4-BE49-F238E27FC236}">
                <a16:creationId xmlns:a16="http://schemas.microsoft.com/office/drawing/2014/main" id="{F2909426-7F9E-4A19-BBA2-A8DEAA33F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794" y="1752848"/>
            <a:ext cx="9596761" cy="2401902"/>
          </a:xfrm>
          <a:prstGeom prst="rect">
            <a:avLst/>
          </a:prstGeom>
        </p:spPr>
      </p:pic>
      <p:pic>
        <p:nvPicPr>
          <p:cNvPr id="6" name="Picture 5">
            <a:extLst>
              <a:ext uri="{FF2B5EF4-FFF2-40B4-BE49-F238E27FC236}">
                <a16:creationId xmlns:a16="http://schemas.microsoft.com/office/drawing/2014/main" id="{E4CB00D3-0932-4EC0-8C46-0919E5EA0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69" y="4589342"/>
            <a:ext cx="9729926" cy="1851820"/>
          </a:xfrm>
          <a:prstGeom prst="rect">
            <a:avLst/>
          </a:prstGeom>
        </p:spPr>
      </p:pic>
    </p:spTree>
    <p:extLst>
      <p:ext uri="{BB962C8B-B14F-4D97-AF65-F5344CB8AC3E}">
        <p14:creationId xmlns:p14="http://schemas.microsoft.com/office/powerpoint/2010/main" val="274044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Θυμαμαι</a:t>
            </a:r>
            <a:r>
              <a:rPr lang="el-GR" b="1" dirty="0"/>
              <a:t> τα </a:t>
            </a:r>
            <a:r>
              <a:rPr lang="el-GR" b="1" dirty="0" err="1"/>
              <a:t>τρια</a:t>
            </a:r>
            <a:r>
              <a:rPr lang="el-GR" b="1" dirty="0"/>
              <a:t> </a:t>
            </a:r>
            <a:r>
              <a:rPr lang="el-GR" b="1" dirty="0" err="1"/>
              <a:t>γενη</a:t>
            </a:r>
            <a:br>
              <a:rPr lang="el-GR" b="1" dirty="0"/>
            </a:br>
            <a:r>
              <a:rPr lang="el-GR" b="1" dirty="0"/>
              <a:t>«</a:t>
            </a:r>
            <a:r>
              <a:rPr lang="el-GR" b="1" dirty="0" err="1"/>
              <a:t>αρσενικο</a:t>
            </a:r>
            <a:r>
              <a:rPr lang="el-GR" b="1" dirty="0"/>
              <a:t>» </a:t>
            </a:r>
          </a:p>
        </p:txBody>
      </p:sp>
      <p:pic>
        <p:nvPicPr>
          <p:cNvPr id="4" name="Picture 3">
            <a:extLst>
              <a:ext uri="{FF2B5EF4-FFF2-40B4-BE49-F238E27FC236}">
                <a16:creationId xmlns:a16="http://schemas.microsoft.com/office/drawing/2014/main" id="{3842E530-49CA-4C96-85D1-8FCF425F9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20" y="2057401"/>
            <a:ext cx="8763759" cy="4625268"/>
          </a:xfrm>
          <a:prstGeom prst="rect">
            <a:avLst/>
          </a:prstGeom>
        </p:spPr>
      </p:pic>
    </p:spTree>
    <p:extLst>
      <p:ext uri="{BB962C8B-B14F-4D97-AF65-F5344CB8AC3E}">
        <p14:creationId xmlns:p14="http://schemas.microsoft.com/office/powerpoint/2010/main" val="400013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457200" indent="-457200">
              <a:buFont typeface="+mj-lt"/>
              <a:buAutoNum type="arabicPeriod"/>
            </a:pPr>
            <a:r>
              <a:rPr lang="el-GR" dirty="0"/>
              <a:t>Είναι σημαντικό να μην ερχόμαστε σε επαφή με άλλους ανθρώπους γιατί ο ιός αυτός μεταδίδεται πολύ εύκολα. </a:t>
            </a:r>
            <a:r>
              <a:rPr lang="el-GR" b="1" dirty="0">
                <a:solidFill>
                  <a:schemeClr val="accent1">
                    <a:lumMod val="75000"/>
                  </a:schemeClr>
                </a:solidFill>
              </a:rPr>
              <a:t>Μένουμε σπίτι</a:t>
            </a:r>
            <a:r>
              <a:rPr lang="el-GR" b="1" dirty="0"/>
              <a:t> </a:t>
            </a:r>
            <a:r>
              <a:rPr lang="el-GR" dirty="0"/>
              <a:t>και περνάμε όμορφα τον χρόνο μας με την οικογένειά μας. </a:t>
            </a: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r>
              <a:rPr lang="el-GR" dirty="0"/>
              <a:t>2.   </a:t>
            </a:r>
            <a:r>
              <a:rPr lang="el-GR" b="1" dirty="0">
                <a:solidFill>
                  <a:schemeClr val="accent1">
                    <a:lumMod val="75000"/>
                  </a:schemeClr>
                </a:solidFill>
              </a:rPr>
              <a:t>Πλένουμε</a:t>
            </a:r>
            <a:r>
              <a:rPr lang="el-GR" dirty="0"/>
              <a:t> προσεχτικά τα χέρια μας. </a:t>
            </a:r>
          </a:p>
          <a:p>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31F272-5BAB-4784-9454-DEAD2744521E}"/>
              </a:ext>
            </a:extLst>
          </p:cNvPr>
          <p:cNvPicPr>
            <a:picLocks noChangeAspect="1"/>
          </p:cNvPicPr>
          <p:nvPr/>
        </p:nvPicPr>
        <p:blipFill>
          <a:blip r:embed="rId3"/>
          <a:stretch>
            <a:fillRect/>
          </a:stretch>
        </p:blipFill>
        <p:spPr>
          <a:xfrm>
            <a:off x="4575976" y="3123767"/>
            <a:ext cx="1946152" cy="1433616"/>
          </a:xfrm>
          <a:prstGeom prst="rect">
            <a:avLst/>
          </a:prstGeom>
        </p:spPr>
      </p:pic>
      <p:pic>
        <p:nvPicPr>
          <p:cNvPr id="5" name="Picture 4">
            <a:extLst>
              <a:ext uri="{FF2B5EF4-FFF2-40B4-BE49-F238E27FC236}">
                <a16:creationId xmlns:a16="http://schemas.microsoft.com/office/drawing/2014/main" id="{8B4F4821-455E-4BA7-BEE6-4DC422C9A058}"/>
              </a:ext>
            </a:extLst>
          </p:cNvPr>
          <p:cNvPicPr>
            <a:picLocks noChangeAspect="1"/>
          </p:cNvPicPr>
          <p:nvPr/>
        </p:nvPicPr>
        <p:blipFill>
          <a:blip r:embed="rId4"/>
          <a:stretch>
            <a:fillRect/>
          </a:stretch>
        </p:blipFill>
        <p:spPr>
          <a:xfrm>
            <a:off x="4477489" y="4918229"/>
            <a:ext cx="2143125" cy="1748484"/>
          </a:xfrm>
          <a:prstGeom prst="rect">
            <a:avLst/>
          </a:prstGeom>
        </p:spPr>
      </p:pic>
    </p:spTree>
    <p:extLst>
      <p:ext uri="{BB962C8B-B14F-4D97-AF65-F5344CB8AC3E}">
        <p14:creationId xmlns:p14="http://schemas.microsoft.com/office/powerpoint/2010/main" val="259785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Θυμαμαι</a:t>
            </a:r>
            <a:r>
              <a:rPr lang="el-GR" b="1" dirty="0"/>
              <a:t> τα </a:t>
            </a:r>
            <a:r>
              <a:rPr lang="el-GR" b="1" dirty="0" err="1"/>
              <a:t>τρια</a:t>
            </a:r>
            <a:r>
              <a:rPr lang="el-GR" b="1" dirty="0"/>
              <a:t> </a:t>
            </a:r>
            <a:r>
              <a:rPr lang="el-GR" b="1" dirty="0" err="1"/>
              <a:t>γενη</a:t>
            </a:r>
            <a:br>
              <a:rPr lang="el-GR" b="1" dirty="0"/>
            </a:br>
            <a:r>
              <a:rPr lang="el-GR" b="1" dirty="0"/>
              <a:t>«</a:t>
            </a:r>
            <a:r>
              <a:rPr lang="el-GR" b="1" dirty="0" err="1"/>
              <a:t>θηλυκο</a:t>
            </a:r>
            <a:r>
              <a:rPr lang="el-GR" b="1" dirty="0"/>
              <a:t>» </a:t>
            </a:r>
          </a:p>
        </p:txBody>
      </p:sp>
      <p:pic>
        <p:nvPicPr>
          <p:cNvPr id="6" name="Picture 5">
            <a:extLst>
              <a:ext uri="{FF2B5EF4-FFF2-40B4-BE49-F238E27FC236}">
                <a16:creationId xmlns:a16="http://schemas.microsoft.com/office/drawing/2014/main" id="{530F25BF-BA0A-4621-8084-F295A9B25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741" y="1946702"/>
            <a:ext cx="8748518" cy="4911298"/>
          </a:xfrm>
          <a:prstGeom prst="rect">
            <a:avLst/>
          </a:prstGeom>
        </p:spPr>
      </p:pic>
    </p:spTree>
    <p:extLst>
      <p:ext uri="{BB962C8B-B14F-4D97-AF65-F5344CB8AC3E}">
        <p14:creationId xmlns:p14="http://schemas.microsoft.com/office/powerpoint/2010/main" val="295939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Θυμαμαι</a:t>
            </a:r>
            <a:r>
              <a:rPr lang="el-GR" b="1" dirty="0"/>
              <a:t> τα </a:t>
            </a:r>
            <a:r>
              <a:rPr lang="el-GR" b="1" dirty="0" err="1"/>
              <a:t>τρια</a:t>
            </a:r>
            <a:r>
              <a:rPr lang="el-GR" b="1" dirty="0"/>
              <a:t> </a:t>
            </a:r>
            <a:r>
              <a:rPr lang="el-GR" b="1" dirty="0" err="1"/>
              <a:t>γενη</a:t>
            </a:r>
            <a:br>
              <a:rPr lang="el-GR" b="1" dirty="0"/>
            </a:br>
            <a:r>
              <a:rPr lang="el-GR" b="1" dirty="0"/>
              <a:t>«</a:t>
            </a:r>
            <a:r>
              <a:rPr lang="el-GR" b="1" dirty="0" err="1"/>
              <a:t>ουδετερο</a:t>
            </a:r>
            <a:r>
              <a:rPr lang="el-GR" b="1" dirty="0"/>
              <a:t>» </a:t>
            </a:r>
          </a:p>
        </p:txBody>
      </p:sp>
      <p:pic>
        <p:nvPicPr>
          <p:cNvPr id="5" name="Picture 4">
            <a:extLst>
              <a:ext uri="{FF2B5EF4-FFF2-40B4-BE49-F238E27FC236}">
                <a16:creationId xmlns:a16="http://schemas.microsoft.com/office/drawing/2014/main" id="{BB16318B-5514-4D8C-9BA7-CC362C351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930" y="2057401"/>
            <a:ext cx="8756139" cy="4629431"/>
          </a:xfrm>
          <a:prstGeom prst="rect">
            <a:avLst/>
          </a:prstGeom>
        </p:spPr>
      </p:pic>
    </p:spTree>
    <p:extLst>
      <p:ext uri="{BB962C8B-B14F-4D97-AF65-F5344CB8AC3E}">
        <p14:creationId xmlns:p14="http://schemas.microsoft.com/office/powerpoint/2010/main" val="343751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52E1E-E6D0-489C-9170-3A1599B3A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58" y="1523957"/>
            <a:ext cx="9898070" cy="4568790"/>
          </a:xfrm>
          <a:prstGeom prst="rect">
            <a:avLst/>
          </a:prstGeom>
        </p:spPr>
      </p:pic>
      <p:sp>
        <p:nvSpPr>
          <p:cNvPr id="2" name="Title 1">
            <a:extLst>
              <a:ext uri="{FF2B5EF4-FFF2-40B4-BE49-F238E27FC236}">
                <a16:creationId xmlns:a16="http://schemas.microsoft.com/office/drawing/2014/main" id="{3EFBE49A-D079-475E-ABE4-EADC6AD4D98C}"/>
              </a:ext>
            </a:extLst>
          </p:cNvPr>
          <p:cNvSpPr>
            <a:spLocks noGrp="1"/>
          </p:cNvSpPr>
          <p:nvPr>
            <p:ph type="title"/>
          </p:nvPr>
        </p:nvSpPr>
        <p:spPr>
          <a:xfrm>
            <a:off x="2913888" y="142581"/>
            <a:ext cx="8610600" cy="1293028"/>
          </a:xfrm>
        </p:spPr>
        <p:txBody>
          <a:bodyPr>
            <a:normAutofit/>
          </a:bodyPr>
          <a:lstStyle/>
          <a:p>
            <a:pPr algn="ctr"/>
            <a:r>
              <a:rPr lang="en-US" sz="4400" b="1" dirty="0">
                <a:effectLst>
                  <a:outerShdw blurRad="38100" dist="38100" dir="2700000" algn="tl">
                    <a:srgbClr val="000000">
                      <a:alpha val="43137"/>
                    </a:srgbClr>
                  </a:outerShdw>
                </a:effectLst>
              </a:rPr>
              <a:t>Quizlet</a:t>
            </a:r>
            <a:endParaRPr lang="el-GR" sz="4400" b="1" dirty="0">
              <a:effectLst>
                <a:outerShdw blurRad="38100" dist="38100" dir="2700000" algn="tl">
                  <a:srgbClr val="000000">
                    <a:alpha val="43137"/>
                  </a:srgbClr>
                </a:outerShdw>
              </a:effectLst>
            </a:endParaRPr>
          </a:p>
        </p:txBody>
      </p:sp>
      <p:sp>
        <p:nvSpPr>
          <p:cNvPr id="11" name="Up Arrow 6">
            <a:extLst>
              <a:ext uri="{FF2B5EF4-FFF2-40B4-BE49-F238E27FC236}">
                <a16:creationId xmlns:a16="http://schemas.microsoft.com/office/drawing/2014/main" id="{DB24F732-0861-4BBE-9262-21BDB170C733}"/>
              </a:ext>
            </a:extLst>
          </p:cNvPr>
          <p:cNvSpPr/>
          <p:nvPr/>
        </p:nvSpPr>
        <p:spPr>
          <a:xfrm>
            <a:off x="9247166" y="2712838"/>
            <a:ext cx="1606762" cy="19595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2. 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
        <p:nvSpPr>
          <p:cNvPr id="12" name="Up Arrow 6">
            <a:extLst>
              <a:ext uri="{FF2B5EF4-FFF2-40B4-BE49-F238E27FC236}">
                <a16:creationId xmlns:a16="http://schemas.microsoft.com/office/drawing/2014/main" id="{7EEDEF3D-1923-486D-990B-A0E5A5A35CE3}"/>
              </a:ext>
            </a:extLst>
          </p:cNvPr>
          <p:cNvSpPr/>
          <p:nvPr/>
        </p:nvSpPr>
        <p:spPr>
          <a:xfrm rot="4496440">
            <a:off x="6015485" y="5323880"/>
            <a:ext cx="1620387" cy="195447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4</a:t>
            </a:r>
            <a:r>
              <a:rPr lang="el-GR" dirty="0">
                <a:solidFill>
                  <a:schemeClr val="tx1"/>
                </a:solidFill>
              </a:rPr>
              <a:t>. 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
        <p:nvSpPr>
          <p:cNvPr id="13" name="Oval 12">
            <a:hlinkClick r:id="rId3"/>
            <a:extLst>
              <a:ext uri="{FF2B5EF4-FFF2-40B4-BE49-F238E27FC236}">
                <a16:creationId xmlns:a16="http://schemas.microsoft.com/office/drawing/2014/main" id="{FE598619-5746-4F87-B2D7-7DFF00CF927F}"/>
              </a:ext>
            </a:extLst>
          </p:cNvPr>
          <p:cNvSpPr/>
          <p:nvPr/>
        </p:nvSpPr>
        <p:spPr>
          <a:xfrm>
            <a:off x="2751676" y="744386"/>
            <a:ext cx="2679192" cy="8778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1. Πάτησε εδώ</a:t>
            </a:r>
          </a:p>
        </p:txBody>
      </p:sp>
      <p:sp>
        <p:nvSpPr>
          <p:cNvPr id="9" name="Up Arrow 6">
            <a:extLst>
              <a:ext uri="{FF2B5EF4-FFF2-40B4-BE49-F238E27FC236}">
                <a16:creationId xmlns:a16="http://schemas.microsoft.com/office/drawing/2014/main" id="{C21AC3A9-93B0-4D7A-9911-08192E7F25E0}"/>
              </a:ext>
            </a:extLst>
          </p:cNvPr>
          <p:cNvSpPr/>
          <p:nvPr/>
        </p:nvSpPr>
        <p:spPr>
          <a:xfrm>
            <a:off x="7810132" y="3448975"/>
            <a:ext cx="1606762" cy="19595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3</a:t>
            </a:r>
            <a:r>
              <a:rPr lang="el-GR" dirty="0">
                <a:solidFill>
                  <a:schemeClr val="tx1"/>
                </a:solidFill>
              </a:rPr>
              <a:t>. 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Tree>
    <p:extLst>
      <p:ext uri="{BB962C8B-B14F-4D97-AF65-F5344CB8AC3E}">
        <p14:creationId xmlns:p14="http://schemas.microsoft.com/office/powerpoint/2010/main" val="270585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D0D0-B1C8-4C18-B652-99A604E70E95}"/>
              </a:ext>
            </a:extLst>
          </p:cNvPr>
          <p:cNvSpPr>
            <a:spLocks noGrp="1"/>
          </p:cNvSpPr>
          <p:nvPr>
            <p:ph type="title"/>
          </p:nvPr>
        </p:nvSpPr>
        <p:spPr>
          <a:xfrm>
            <a:off x="2895600" y="639315"/>
            <a:ext cx="8610600" cy="1293028"/>
          </a:xfrm>
        </p:spPr>
        <p:txBody>
          <a:bodyPr/>
          <a:lstStyle/>
          <a:p>
            <a:pPr algn="ctr"/>
            <a:r>
              <a:rPr lang="el-GR" b="1" dirty="0" err="1"/>
              <a:t>Ωρα</a:t>
            </a:r>
            <a:r>
              <a:rPr lang="el-GR" b="1" dirty="0"/>
              <a:t> για </a:t>
            </a:r>
            <a:r>
              <a:rPr lang="el-GR" b="1" dirty="0" err="1"/>
              <a:t>παραμυθι</a:t>
            </a:r>
            <a:r>
              <a:rPr lang="el-GR" b="1" dirty="0"/>
              <a:t>!</a:t>
            </a:r>
          </a:p>
        </p:txBody>
      </p:sp>
      <p:sp>
        <p:nvSpPr>
          <p:cNvPr id="3" name="Content Placeholder 2">
            <a:extLst>
              <a:ext uri="{FF2B5EF4-FFF2-40B4-BE49-F238E27FC236}">
                <a16:creationId xmlns:a16="http://schemas.microsoft.com/office/drawing/2014/main" id="{BA505855-435F-4D44-AE7E-DF0A984C7E1C}"/>
              </a:ext>
            </a:extLst>
          </p:cNvPr>
          <p:cNvSpPr>
            <a:spLocks noGrp="1"/>
          </p:cNvSpPr>
          <p:nvPr>
            <p:ph idx="1"/>
          </p:nvPr>
        </p:nvSpPr>
        <p:spPr/>
        <p:txBody>
          <a:bodyPr/>
          <a:lstStyle/>
          <a:p>
            <a:r>
              <a:rPr lang="el-GR" b="1" dirty="0"/>
              <a:t>Παραμύθι:</a:t>
            </a:r>
            <a:r>
              <a:rPr lang="el-GR" dirty="0"/>
              <a:t> </a:t>
            </a:r>
            <a:r>
              <a:rPr lang="el-GR" i="1" dirty="0" err="1">
                <a:effectLst>
                  <a:outerShdw blurRad="38100" dist="38100" dir="2700000" algn="tl">
                    <a:srgbClr val="000000">
                      <a:alpha val="43137"/>
                    </a:srgbClr>
                  </a:outerShdw>
                </a:effectLst>
              </a:rPr>
              <a:t>Λούλα</a:t>
            </a:r>
            <a:r>
              <a:rPr lang="el-GR" i="1" dirty="0">
                <a:effectLst>
                  <a:outerShdw blurRad="38100" dist="38100" dir="2700000" algn="tl">
                    <a:srgbClr val="000000">
                      <a:alpha val="43137"/>
                    </a:srgbClr>
                  </a:outerShdw>
                </a:effectLst>
              </a:rPr>
              <a:t> η πεταλούδα!</a:t>
            </a:r>
          </a:p>
          <a:p>
            <a:r>
              <a:rPr lang="en-US" dirty="0">
                <a:hlinkClick r:id="rId2"/>
              </a:rPr>
              <a:t>https://www.youtube.com/watch?v=lDgxiJSFp7s</a:t>
            </a:r>
            <a:endParaRPr lang="el-GR" i="1" dirty="0">
              <a:effectLst>
                <a:outerShdw blurRad="38100" dist="38100" dir="2700000" algn="tl">
                  <a:srgbClr val="000000">
                    <a:alpha val="43137"/>
                  </a:srgbClr>
                </a:outerShdw>
              </a:effectLst>
            </a:endParaRPr>
          </a:p>
          <a:p>
            <a:r>
              <a:rPr lang="el-GR" b="1" dirty="0"/>
              <a:t>Ακούω το παραμύθι και απαντώ προσεχτικά τις πιο κάτω ερωτήσεις προφορικά!</a:t>
            </a:r>
          </a:p>
          <a:p>
            <a:pPr>
              <a:buFont typeface="Wingdings" panose="05000000000000000000" pitchFamily="2" charset="2"/>
              <a:buChar char="Ø"/>
            </a:pPr>
            <a:r>
              <a:rPr lang="el-GR" dirty="0"/>
              <a:t>Τι ήταν η </a:t>
            </a:r>
            <a:r>
              <a:rPr lang="el-GR" dirty="0" err="1"/>
              <a:t>Λούλα</a:t>
            </a:r>
            <a:r>
              <a:rPr lang="el-GR" dirty="0"/>
              <a:t>;</a:t>
            </a:r>
          </a:p>
          <a:p>
            <a:pPr>
              <a:buFont typeface="Wingdings" panose="05000000000000000000" pitchFamily="2" charset="2"/>
              <a:buChar char="Ø"/>
            </a:pPr>
            <a:r>
              <a:rPr lang="el-GR" dirty="0"/>
              <a:t>Που κατοικούσε η </a:t>
            </a:r>
            <a:r>
              <a:rPr lang="el-GR" dirty="0" err="1"/>
              <a:t>Λούλα</a:t>
            </a:r>
            <a:r>
              <a:rPr lang="el-GR" dirty="0"/>
              <a:t>;</a:t>
            </a:r>
          </a:p>
          <a:p>
            <a:pPr>
              <a:buFont typeface="Wingdings" panose="05000000000000000000" pitchFamily="2" charset="2"/>
              <a:buChar char="Ø"/>
            </a:pPr>
            <a:r>
              <a:rPr lang="el-GR" dirty="0"/>
              <a:t>Ποια λουλούδια υπήρχαν στον κήπο του σπιτιού;</a:t>
            </a:r>
          </a:p>
          <a:p>
            <a:pPr>
              <a:buFont typeface="Wingdings" panose="05000000000000000000" pitchFamily="2" charset="2"/>
              <a:buChar char="Ø"/>
            </a:pPr>
            <a:r>
              <a:rPr lang="el-GR" dirty="0"/>
              <a:t>Παρατηρώντας προσεχτικά τις εικόνες, πώς ήταν η </a:t>
            </a:r>
            <a:r>
              <a:rPr lang="el-GR" dirty="0" err="1"/>
              <a:t>Λούλα</a:t>
            </a:r>
            <a:r>
              <a:rPr lang="el-GR" dirty="0"/>
              <a:t>; Περιέγραψε την!</a:t>
            </a:r>
          </a:p>
          <a:p>
            <a:pPr>
              <a:buFont typeface="Wingdings" panose="05000000000000000000" pitchFamily="2" charset="2"/>
              <a:buChar char="Ø"/>
            </a:pPr>
            <a:r>
              <a:rPr lang="el-GR" dirty="0"/>
              <a:t>Τι έπαθαν τα λουλούδια;</a:t>
            </a:r>
          </a:p>
        </p:txBody>
      </p:sp>
      <p:sp>
        <p:nvSpPr>
          <p:cNvPr id="4" name="Up Arrow 6">
            <a:extLst>
              <a:ext uri="{FF2B5EF4-FFF2-40B4-BE49-F238E27FC236}">
                <a16:creationId xmlns:a16="http://schemas.microsoft.com/office/drawing/2014/main" id="{3017522A-BBD7-43CE-BAB2-B5B653B6C61F}"/>
              </a:ext>
            </a:extLst>
          </p:cNvPr>
          <p:cNvSpPr/>
          <p:nvPr/>
        </p:nvSpPr>
        <p:spPr>
          <a:xfrm rot="15067596">
            <a:off x="7929507" y="988676"/>
            <a:ext cx="1653305" cy="250569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Tree>
    <p:extLst>
      <p:ext uri="{BB962C8B-B14F-4D97-AF65-F5344CB8AC3E}">
        <p14:creationId xmlns:p14="http://schemas.microsoft.com/office/powerpoint/2010/main" val="350472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7D5D-FD3D-4301-B927-54B587D3994B}"/>
              </a:ext>
            </a:extLst>
          </p:cNvPr>
          <p:cNvSpPr>
            <a:spLocks noGrp="1"/>
          </p:cNvSpPr>
          <p:nvPr>
            <p:ph type="title"/>
          </p:nvPr>
        </p:nvSpPr>
        <p:spPr/>
        <p:txBody>
          <a:bodyPr/>
          <a:lstStyle/>
          <a:p>
            <a:pPr algn="ctr"/>
            <a:r>
              <a:rPr lang="el-GR" b="1" dirty="0" err="1">
                <a:effectLst>
                  <a:outerShdw blurRad="38100" dist="38100" dir="2700000" algn="tl">
                    <a:srgbClr val="000000">
                      <a:alpha val="43137"/>
                    </a:srgbClr>
                  </a:outerShdw>
                </a:effectLst>
              </a:rPr>
              <a:t>Επιπροσθετεσ</a:t>
            </a:r>
            <a:r>
              <a:rPr lang="el-GR" b="1" dirty="0">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εργασιεσ</a:t>
            </a:r>
            <a:endParaRPr lang="el-GR"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4308DB2-D990-4238-BC44-A3726E2FC9B9}"/>
              </a:ext>
            </a:extLst>
          </p:cNvPr>
          <p:cNvSpPr>
            <a:spLocks noGrp="1"/>
          </p:cNvSpPr>
          <p:nvPr>
            <p:ph idx="1"/>
          </p:nvPr>
        </p:nvSpPr>
        <p:spPr/>
        <p:txBody>
          <a:bodyPr>
            <a:normAutofit fontScale="85000" lnSpcReduction="10000"/>
          </a:bodyPr>
          <a:lstStyle/>
          <a:p>
            <a:r>
              <a:rPr lang="el-GR" dirty="0"/>
              <a:t>Παιδιά μου σας έχω βάλει ένα αλφαβητάριο με τα γράμματα για να αρχίσετε να τα κάνετε εξάσκηση στις διακοπές του Πάσχα. (Το αλφαβητάριο μας εικόνες ασκήσεις γραφής)</a:t>
            </a:r>
          </a:p>
          <a:p>
            <a:r>
              <a:rPr lang="el-GR" dirty="0"/>
              <a:t>Σας έχω βάλει μια ακροστιχίδα για να παίξετε!</a:t>
            </a:r>
          </a:p>
          <a:p>
            <a:r>
              <a:rPr lang="el-GR" dirty="0"/>
              <a:t>Τέλος, σας έχω βάλει μια ιστοριούλα με εικόνες για το Πάσχα να την διαβάσετε!</a:t>
            </a:r>
          </a:p>
          <a:p>
            <a:endParaRPr lang="el-GR" dirty="0"/>
          </a:p>
          <a:p>
            <a:pPr marL="0" indent="0" algn="ctr">
              <a:lnSpc>
                <a:spcPct val="210000"/>
              </a:lnSpc>
              <a:buNone/>
            </a:pPr>
            <a:r>
              <a:rPr lang="el-GR" b="1" dirty="0">
                <a:effectLst>
                  <a:outerShdw blurRad="38100" dist="38100" dir="2700000" algn="tl">
                    <a:srgbClr val="000000">
                      <a:alpha val="43137"/>
                    </a:srgbClr>
                  </a:outerShdw>
                </a:effectLst>
              </a:rPr>
              <a:t>Εύχομαι να περάσετε καλά και να είστε χαρούμενοι με τις οικογένειες σας! Μην ξεχνάτε το σύνθημά μας, ΜΕΝΟΥΜΕ ΣΠΙΤΙ! Καλό Πάσχα και Καλή Ανάσταση να φτάσουμε με υγεία!</a:t>
            </a:r>
          </a:p>
          <a:p>
            <a:pPr marL="0" indent="0" algn="ctr">
              <a:lnSpc>
                <a:spcPct val="210000"/>
              </a:lnSpc>
              <a:buNone/>
            </a:pPr>
            <a:r>
              <a:rPr lang="el-GR" b="1" dirty="0">
                <a:effectLst>
                  <a:outerShdw blurRad="38100" dist="38100" dir="2700000" algn="tl">
                    <a:srgbClr val="000000">
                      <a:alpha val="43137"/>
                    </a:srgbClr>
                  </a:outerShdw>
                </a:effectLst>
              </a:rPr>
              <a:t>Σας αγαπώ πολύ!</a:t>
            </a:r>
          </a:p>
          <a:p>
            <a:endParaRPr lang="el-GR" dirty="0"/>
          </a:p>
        </p:txBody>
      </p:sp>
    </p:spTree>
    <p:extLst>
      <p:ext uri="{BB962C8B-B14F-4D97-AF65-F5344CB8AC3E}">
        <p14:creationId xmlns:p14="http://schemas.microsoft.com/office/powerpoint/2010/main" val="6349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0" indent="0">
              <a:buNone/>
            </a:pPr>
            <a:r>
              <a:rPr lang="en-US" dirty="0"/>
              <a:t>3.  </a:t>
            </a:r>
            <a:r>
              <a:rPr lang="el-GR" b="1" dirty="0">
                <a:solidFill>
                  <a:schemeClr val="accent1">
                    <a:lumMod val="75000"/>
                  </a:schemeClr>
                </a:solidFill>
              </a:rPr>
              <a:t>Δεν αγγίζουμε με τα χέρια</a:t>
            </a:r>
            <a:r>
              <a:rPr lang="el-GR" dirty="0">
                <a:solidFill>
                  <a:schemeClr val="accent1">
                    <a:lumMod val="75000"/>
                  </a:schemeClr>
                </a:solidFill>
              </a:rPr>
              <a:t> </a:t>
            </a:r>
            <a:r>
              <a:rPr lang="el-GR" dirty="0"/>
              <a:t>το πρόσωπό μας. </a:t>
            </a:r>
            <a:endParaRPr lang="en-US" dirty="0"/>
          </a:p>
          <a:p>
            <a:pPr marL="457200" indent="-457200">
              <a:buFont typeface="+mj-lt"/>
              <a:buAutoNum type="arabicPeriod"/>
            </a:pPr>
            <a:endParaRPr lang="en-US" dirty="0"/>
          </a:p>
          <a:p>
            <a:pPr marL="0" indent="0">
              <a:buNone/>
            </a:pPr>
            <a:endParaRPr lang="el-GR" dirty="0"/>
          </a:p>
          <a:p>
            <a:pPr marL="0" indent="0">
              <a:buNone/>
            </a:pPr>
            <a:endParaRPr lang="el-GR" dirty="0"/>
          </a:p>
          <a:p>
            <a:pPr marL="0" indent="0">
              <a:buNone/>
            </a:pPr>
            <a:endParaRPr lang="en-US" dirty="0"/>
          </a:p>
          <a:p>
            <a:pPr marL="0" indent="0">
              <a:buNone/>
            </a:pPr>
            <a:r>
              <a:rPr lang="el-GR" dirty="0"/>
              <a:t>4.  </a:t>
            </a:r>
            <a:r>
              <a:rPr lang="el-GR" b="1" dirty="0">
                <a:solidFill>
                  <a:schemeClr val="accent1">
                    <a:lumMod val="75000"/>
                  </a:schemeClr>
                </a:solidFill>
              </a:rPr>
              <a:t>Τρώμε υγιεινά</a:t>
            </a:r>
            <a:r>
              <a:rPr lang="el-GR" dirty="0"/>
              <a:t>. Προτιμούμε τα φρούτα και τα λαχανικά που είναι πλούσια σε                           βιταμίνες. </a:t>
            </a:r>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787ADE-2173-4F9B-A59A-C2A19223AAD8}"/>
              </a:ext>
            </a:extLst>
          </p:cNvPr>
          <p:cNvPicPr>
            <a:picLocks noChangeAspect="1"/>
          </p:cNvPicPr>
          <p:nvPr/>
        </p:nvPicPr>
        <p:blipFill>
          <a:blip r:embed="rId3"/>
          <a:stretch>
            <a:fillRect/>
          </a:stretch>
        </p:blipFill>
        <p:spPr>
          <a:xfrm>
            <a:off x="4051454" y="2657475"/>
            <a:ext cx="2952750" cy="1543050"/>
          </a:xfrm>
          <a:prstGeom prst="rect">
            <a:avLst/>
          </a:prstGeom>
        </p:spPr>
      </p:pic>
      <p:pic>
        <p:nvPicPr>
          <p:cNvPr id="7" name="Picture 6">
            <a:extLst>
              <a:ext uri="{FF2B5EF4-FFF2-40B4-BE49-F238E27FC236}">
                <a16:creationId xmlns:a16="http://schemas.microsoft.com/office/drawing/2014/main" id="{2EFA890A-ED64-4C79-9744-3395CD4B8049}"/>
              </a:ext>
            </a:extLst>
          </p:cNvPr>
          <p:cNvPicPr>
            <a:picLocks noChangeAspect="1"/>
          </p:cNvPicPr>
          <p:nvPr/>
        </p:nvPicPr>
        <p:blipFill>
          <a:blip r:embed="rId4"/>
          <a:stretch>
            <a:fillRect/>
          </a:stretch>
        </p:blipFill>
        <p:spPr>
          <a:xfrm>
            <a:off x="4677363" y="2605968"/>
            <a:ext cx="1700931" cy="1646063"/>
          </a:xfrm>
          <a:prstGeom prst="rect">
            <a:avLst/>
          </a:prstGeom>
        </p:spPr>
      </p:pic>
      <p:pic>
        <p:nvPicPr>
          <p:cNvPr id="8" name="Picture 7">
            <a:extLst>
              <a:ext uri="{FF2B5EF4-FFF2-40B4-BE49-F238E27FC236}">
                <a16:creationId xmlns:a16="http://schemas.microsoft.com/office/drawing/2014/main" id="{70F6627B-ABA4-4DE1-85C7-9A362D0CA1A8}"/>
              </a:ext>
            </a:extLst>
          </p:cNvPr>
          <p:cNvPicPr>
            <a:picLocks noChangeAspect="1"/>
          </p:cNvPicPr>
          <p:nvPr/>
        </p:nvPicPr>
        <p:blipFill>
          <a:blip r:embed="rId5"/>
          <a:stretch>
            <a:fillRect/>
          </a:stretch>
        </p:blipFill>
        <p:spPr>
          <a:xfrm>
            <a:off x="3932390" y="5058887"/>
            <a:ext cx="3190875" cy="1428750"/>
          </a:xfrm>
          <a:prstGeom prst="rect">
            <a:avLst/>
          </a:prstGeom>
        </p:spPr>
      </p:pic>
    </p:spTree>
    <p:extLst>
      <p:ext uri="{BB962C8B-B14F-4D97-AF65-F5344CB8AC3E}">
        <p14:creationId xmlns:p14="http://schemas.microsoft.com/office/powerpoint/2010/main" val="31764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0" indent="0">
              <a:buNone/>
            </a:pPr>
            <a:r>
              <a:rPr lang="en-US" dirty="0"/>
              <a:t>5.  </a:t>
            </a:r>
            <a:r>
              <a:rPr lang="el-GR" b="1" dirty="0">
                <a:solidFill>
                  <a:schemeClr val="accent1">
                    <a:lumMod val="75000"/>
                  </a:schemeClr>
                </a:solidFill>
              </a:rPr>
              <a:t>Κοιμόμαστε αρκετά </a:t>
            </a:r>
            <a:r>
              <a:rPr lang="el-GR" dirty="0"/>
              <a:t>για να είμαστε ξεκούραστοι. </a:t>
            </a:r>
            <a:endParaRPr lang="en-US" dirty="0"/>
          </a:p>
          <a:p>
            <a:pPr marL="457200" indent="-457200">
              <a:buFont typeface="+mj-lt"/>
              <a:buAutoNum type="arabicPeriod"/>
            </a:pPr>
            <a:endParaRPr lang="en-US" dirty="0"/>
          </a:p>
          <a:p>
            <a:pPr marL="0" indent="0">
              <a:buNone/>
            </a:pPr>
            <a:endParaRPr lang="el-GR" dirty="0"/>
          </a:p>
          <a:p>
            <a:pPr marL="0" indent="0">
              <a:buNone/>
            </a:pPr>
            <a:endParaRPr lang="el-GR" dirty="0"/>
          </a:p>
          <a:p>
            <a:pPr marL="0" indent="0">
              <a:buNone/>
            </a:pPr>
            <a:endParaRPr lang="en-US" dirty="0"/>
          </a:p>
          <a:p>
            <a:pPr marL="0" indent="0">
              <a:buNone/>
            </a:pPr>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235AC2-31B3-48AF-B5B3-1E52DA9EB023}"/>
              </a:ext>
            </a:extLst>
          </p:cNvPr>
          <p:cNvPicPr>
            <a:picLocks noChangeAspect="1"/>
          </p:cNvPicPr>
          <p:nvPr/>
        </p:nvPicPr>
        <p:blipFill>
          <a:blip r:embed="rId3"/>
          <a:stretch>
            <a:fillRect/>
          </a:stretch>
        </p:blipFill>
        <p:spPr>
          <a:xfrm>
            <a:off x="4261002" y="2604024"/>
            <a:ext cx="2533650" cy="1809750"/>
          </a:xfrm>
          <a:prstGeom prst="rect">
            <a:avLst/>
          </a:prstGeom>
        </p:spPr>
      </p:pic>
    </p:spTree>
    <p:extLst>
      <p:ext uri="{BB962C8B-B14F-4D97-AF65-F5344CB8AC3E}">
        <p14:creationId xmlns:p14="http://schemas.microsoft.com/office/powerpoint/2010/main" val="313195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Τι θα </a:t>
            </a:r>
            <a:r>
              <a:rPr lang="el-GR" b="1" dirty="0" err="1">
                <a:effectLst>
                  <a:outerShdw blurRad="38100" dist="38100" dir="2700000" algn="tl">
                    <a:srgbClr val="000000">
                      <a:alpha val="43137"/>
                    </a:srgbClr>
                  </a:outerShdw>
                </a:effectLst>
                <a:latin typeface="+mn-lt"/>
              </a:rPr>
              <a:t>κανω</a:t>
            </a:r>
            <a:r>
              <a:rPr lang="el-GR" b="1" dirty="0">
                <a:effectLst>
                  <a:outerShdw blurRad="38100" dist="38100" dir="2700000" algn="tl">
                    <a:srgbClr val="000000">
                      <a:alpha val="43137"/>
                    </a:srgbClr>
                  </a:outerShdw>
                </a:effectLst>
                <a:latin typeface="+mn-lt"/>
              </a:rPr>
              <a:t> στο </a:t>
            </a:r>
            <a:r>
              <a:rPr lang="el-GR" b="1" dirty="0" err="1">
                <a:effectLst>
                  <a:outerShdw blurRad="38100" dist="38100" dir="2700000" algn="tl">
                    <a:srgbClr val="000000">
                      <a:alpha val="43137"/>
                    </a:srgbClr>
                  </a:outerShdw>
                </a:effectLst>
                <a:latin typeface="+mn-lt"/>
              </a:rPr>
              <a:t>σπιτι</a:t>
            </a:r>
            <a:r>
              <a:rPr lang="el-GR" b="1" dirty="0">
                <a:effectLst>
                  <a:outerShdw blurRad="38100" dist="38100" dir="2700000" algn="tl">
                    <a:srgbClr val="000000">
                      <a:alpha val="43137"/>
                    </a:srgbClr>
                  </a:outerShdw>
                </a:effectLst>
                <a:latin typeface="+mn-lt"/>
              </a:rPr>
              <a:t>!</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lnSpcReduction="10000"/>
          </a:bodyPr>
          <a:lstStyle/>
          <a:p>
            <a:pPr algn="just">
              <a:buFont typeface="Wingdings" panose="05000000000000000000" pitchFamily="2" charset="2"/>
              <a:buChar char="q"/>
            </a:pPr>
            <a:r>
              <a:rPr lang="el-GR" sz="3200" dirty="0"/>
              <a:t>Μένοντας σπίτι δε σημαίνει ότι θα στερηθούμε το σχολείο και όλα όσα μας μαθαίνει! Μπορούμε να εξασκηθούμε σε αυτά που έχουμε μάθει και να θυμηθούμε το λεξιλόγιο που έχουμε διδαχθεί μέσα από ευχάριστες και δημιουργικές δραστηριότητες! </a:t>
            </a:r>
          </a:p>
          <a:p>
            <a:pPr algn="just">
              <a:buFont typeface="Wingdings" panose="05000000000000000000" pitchFamily="2" charset="2"/>
              <a:buChar char="q"/>
            </a:pPr>
            <a:r>
              <a:rPr lang="el-GR" sz="3200" dirty="0"/>
              <a:t>Μένουμε σπίτι και εργαζόμαστε σε υπολογιστή, </a:t>
            </a:r>
            <a:r>
              <a:rPr lang="el-GR" sz="3200" dirty="0" err="1"/>
              <a:t>τάμπλετ</a:t>
            </a:r>
            <a:r>
              <a:rPr lang="el-GR" sz="3200" dirty="0"/>
              <a:t> ή κινητό!</a:t>
            </a:r>
          </a:p>
          <a:p>
            <a:pPr algn="just">
              <a:buFont typeface="Wingdings" panose="05000000000000000000" pitchFamily="2" charset="2"/>
              <a:buChar char="q"/>
            </a:pPr>
            <a:r>
              <a:rPr lang="el-GR" sz="3200" dirty="0"/>
              <a:t>Αυτή την εβδομάδα θα ασχοληθούμε με την Ενότητα «Ο εαυτός μου». Δείτε πιο κάτω τις οδηγίες!</a:t>
            </a:r>
            <a:endParaRPr lang="en-GB" sz="3200" dirty="0"/>
          </a:p>
          <a:p>
            <a:endParaRPr lang="el-GR" dirty="0"/>
          </a:p>
          <a:p>
            <a:pPr>
              <a:buFont typeface="Wingdings" panose="05000000000000000000" pitchFamily="2" charset="2"/>
              <a:buChar char="q"/>
            </a:pPr>
            <a:endParaRPr lang="en-US" dirty="0"/>
          </a:p>
          <a:p>
            <a:pPr marL="0" indent="0">
              <a:buNone/>
            </a:pPr>
            <a:endParaRPr lang="el-GR" dirty="0"/>
          </a:p>
          <a:p>
            <a:pPr marL="0" indent="0">
              <a:buNone/>
            </a:pPr>
            <a:endParaRPr lang="el-GR" dirty="0"/>
          </a:p>
          <a:p>
            <a:pPr marL="0" indent="0">
              <a:buNone/>
            </a:pPr>
            <a:endParaRPr lang="en-US" dirty="0"/>
          </a:p>
          <a:p>
            <a:pPr marL="0" indent="0">
              <a:buNone/>
            </a:pPr>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Θυμαμαι</a:t>
            </a:r>
            <a:r>
              <a:rPr lang="el-GR" b="1" dirty="0"/>
              <a:t> τις </a:t>
            </a:r>
            <a:r>
              <a:rPr lang="el-GR" b="1" dirty="0" err="1"/>
              <a:t>χωρεσ</a:t>
            </a:r>
            <a:r>
              <a:rPr lang="el-GR" b="1" dirty="0"/>
              <a:t> και τις </a:t>
            </a:r>
            <a:r>
              <a:rPr lang="el-GR" b="1" dirty="0" err="1"/>
              <a:t>γλωσσεσ</a:t>
            </a:r>
            <a:endParaRPr lang="el-GR" b="1" dirty="0"/>
          </a:p>
        </p:txBody>
      </p:sp>
      <p:pic>
        <p:nvPicPr>
          <p:cNvPr id="5" name="Picture 4">
            <a:extLst>
              <a:ext uri="{FF2B5EF4-FFF2-40B4-BE49-F238E27FC236}">
                <a16:creationId xmlns:a16="http://schemas.microsoft.com/office/drawing/2014/main" id="{5D08050E-61C8-41F4-A1AB-5E0B9DCC3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13" y="2272683"/>
            <a:ext cx="5878887" cy="3608773"/>
          </a:xfrm>
          <a:prstGeom prst="rect">
            <a:avLst/>
          </a:prstGeom>
        </p:spPr>
      </p:pic>
      <p:pic>
        <p:nvPicPr>
          <p:cNvPr id="7" name="Picture 6">
            <a:extLst>
              <a:ext uri="{FF2B5EF4-FFF2-40B4-BE49-F238E27FC236}">
                <a16:creationId xmlns:a16="http://schemas.microsoft.com/office/drawing/2014/main" id="{A89D9590-BC2E-4FA7-AAFB-FB633404A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74346"/>
            <a:ext cx="5419808" cy="3719281"/>
          </a:xfrm>
          <a:prstGeom prst="rect">
            <a:avLst/>
          </a:prstGeom>
        </p:spPr>
      </p:pic>
    </p:spTree>
    <p:extLst>
      <p:ext uri="{BB962C8B-B14F-4D97-AF65-F5344CB8AC3E}">
        <p14:creationId xmlns:p14="http://schemas.microsoft.com/office/powerpoint/2010/main" val="120812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Θυμαμαι</a:t>
            </a:r>
            <a:r>
              <a:rPr lang="el-GR" b="1" dirty="0"/>
              <a:t> τις </a:t>
            </a:r>
            <a:r>
              <a:rPr lang="el-GR" b="1" dirty="0" err="1"/>
              <a:t>χωρεσ</a:t>
            </a:r>
            <a:r>
              <a:rPr lang="el-GR" b="1" dirty="0"/>
              <a:t> και τις </a:t>
            </a:r>
            <a:r>
              <a:rPr lang="el-GR" b="1" dirty="0" err="1"/>
              <a:t>γλωσσεσ</a:t>
            </a:r>
            <a:endParaRPr lang="el-GR" b="1" dirty="0"/>
          </a:p>
        </p:txBody>
      </p:sp>
      <p:pic>
        <p:nvPicPr>
          <p:cNvPr id="4" name="Picture 3">
            <a:extLst>
              <a:ext uri="{FF2B5EF4-FFF2-40B4-BE49-F238E27FC236}">
                <a16:creationId xmlns:a16="http://schemas.microsoft.com/office/drawing/2014/main" id="{C2767238-9DDC-4E04-9E1E-6A84928A1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9" y="2261840"/>
            <a:ext cx="4953651" cy="3919711"/>
          </a:xfrm>
          <a:prstGeom prst="rect">
            <a:avLst/>
          </a:prstGeom>
        </p:spPr>
      </p:pic>
      <p:pic>
        <p:nvPicPr>
          <p:cNvPr id="7" name="Picture 6">
            <a:extLst>
              <a:ext uri="{FF2B5EF4-FFF2-40B4-BE49-F238E27FC236}">
                <a16:creationId xmlns:a16="http://schemas.microsoft.com/office/drawing/2014/main" id="{810BC3BB-A746-416E-A2D2-12F8C85B0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61840"/>
            <a:ext cx="5172047" cy="3919711"/>
          </a:xfrm>
          <a:prstGeom prst="rect">
            <a:avLst/>
          </a:prstGeom>
        </p:spPr>
      </p:pic>
    </p:spTree>
    <p:extLst>
      <p:ext uri="{BB962C8B-B14F-4D97-AF65-F5344CB8AC3E}">
        <p14:creationId xmlns:p14="http://schemas.microsoft.com/office/powerpoint/2010/main" val="198389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Θυμαμαι</a:t>
            </a:r>
            <a:r>
              <a:rPr lang="el-GR" b="1" dirty="0"/>
              <a:t> τις </a:t>
            </a:r>
            <a:r>
              <a:rPr lang="el-GR" b="1" dirty="0" err="1"/>
              <a:t>χωρεσ</a:t>
            </a:r>
            <a:r>
              <a:rPr lang="el-GR" b="1" dirty="0"/>
              <a:t> και τις </a:t>
            </a:r>
            <a:r>
              <a:rPr lang="el-GR" b="1" dirty="0" err="1"/>
              <a:t>γλωσσεσ</a:t>
            </a:r>
            <a:endParaRPr lang="el-GR" b="1" dirty="0"/>
          </a:p>
        </p:txBody>
      </p:sp>
      <p:pic>
        <p:nvPicPr>
          <p:cNvPr id="4" name="Picture 3">
            <a:extLst>
              <a:ext uri="{FF2B5EF4-FFF2-40B4-BE49-F238E27FC236}">
                <a16:creationId xmlns:a16="http://schemas.microsoft.com/office/drawing/2014/main" id="{61397D3E-F02A-4DC6-AC77-0400CACB4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16" y="2141598"/>
            <a:ext cx="5033638" cy="4058561"/>
          </a:xfrm>
          <a:prstGeom prst="rect">
            <a:avLst/>
          </a:prstGeom>
        </p:spPr>
      </p:pic>
      <p:pic>
        <p:nvPicPr>
          <p:cNvPr id="7" name="Picture 6">
            <a:extLst>
              <a:ext uri="{FF2B5EF4-FFF2-40B4-BE49-F238E27FC236}">
                <a16:creationId xmlns:a16="http://schemas.microsoft.com/office/drawing/2014/main" id="{D5C31539-77A4-4816-9734-D4634DAC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948" y="2057400"/>
            <a:ext cx="4898252" cy="4036041"/>
          </a:xfrm>
          <a:prstGeom prst="rect">
            <a:avLst/>
          </a:prstGeom>
        </p:spPr>
      </p:pic>
    </p:spTree>
    <p:extLst>
      <p:ext uri="{BB962C8B-B14F-4D97-AF65-F5344CB8AC3E}">
        <p14:creationId xmlns:p14="http://schemas.microsoft.com/office/powerpoint/2010/main" val="361793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Θυμαμαι</a:t>
            </a:r>
            <a:r>
              <a:rPr lang="el-GR" b="1" dirty="0"/>
              <a:t> τις </a:t>
            </a:r>
            <a:r>
              <a:rPr lang="el-GR" b="1" dirty="0" err="1"/>
              <a:t>χωρεσ</a:t>
            </a:r>
            <a:r>
              <a:rPr lang="el-GR" b="1" dirty="0"/>
              <a:t> και τις </a:t>
            </a:r>
            <a:r>
              <a:rPr lang="el-GR" b="1" dirty="0" err="1"/>
              <a:t>γλωσσεσ</a:t>
            </a:r>
            <a:endParaRPr lang="el-GR" b="1" dirty="0"/>
          </a:p>
        </p:txBody>
      </p:sp>
      <p:pic>
        <p:nvPicPr>
          <p:cNvPr id="4" name="Picture 3">
            <a:extLst>
              <a:ext uri="{FF2B5EF4-FFF2-40B4-BE49-F238E27FC236}">
                <a16:creationId xmlns:a16="http://schemas.microsoft.com/office/drawing/2014/main" id="{16E4F85D-1DE0-46FC-A663-0503B7C4B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13" y="2375609"/>
            <a:ext cx="5560711" cy="3951952"/>
          </a:xfrm>
          <a:prstGeom prst="rect">
            <a:avLst/>
          </a:prstGeom>
        </p:spPr>
      </p:pic>
      <p:pic>
        <p:nvPicPr>
          <p:cNvPr id="7" name="Picture 6">
            <a:extLst>
              <a:ext uri="{FF2B5EF4-FFF2-40B4-BE49-F238E27FC236}">
                <a16:creationId xmlns:a16="http://schemas.microsoft.com/office/drawing/2014/main" id="{2B350B07-25F5-4A16-A936-44D78E2E2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184" y="2375608"/>
            <a:ext cx="5317445" cy="3951953"/>
          </a:xfrm>
          <a:prstGeom prst="rect">
            <a:avLst/>
          </a:prstGeom>
        </p:spPr>
      </p:pic>
    </p:spTree>
    <p:extLst>
      <p:ext uri="{BB962C8B-B14F-4D97-AF65-F5344CB8AC3E}">
        <p14:creationId xmlns:p14="http://schemas.microsoft.com/office/powerpoint/2010/main" val="303945159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189</TotalTime>
  <Words>496</Words>
  <Application>Microsoft Office PowerPoint</Application>
  <PresentationFormat>Widescreen</PresentationFormat>
  <Paragraphs>75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vt:lpstr>
      <vt:lpstr>Vapor Trail</vt:lpstr>
      <vt:lpstr>Παιδια μενουμε σπιτι!</vt:lpstr>
      <vt:lpstr>ΧΡΗΣΙΜΕΣ ΣΥΜΒΟΥΛΕΣ</vt:lpstr>
      <vt:lpstr>ΧΡΗΣΙΜΕΣ ΣΥΜΒΟΥΛΕΣ</vt:lpstr>
      <vt:lpstr>ΧΡΗΣΙΜΕΣ ΣΥΜΒΟΥΛΕΣ</vt:lpstr>
      <vt:lpstr>Τι θα κανω στο σπιτι!</vt:lpstr>
      <vt:lpstr>Θυμαμαι τις χωρεσ και τις γλωσσεσ</vt:lpstr>
      <vt:lpstr>Θυμαμαι τις χωρεσ και τις γλωσσεσ</vt:lpstr>
      <vt:lpstr>Θυμαμαι τις χωρεσ και τις γλωσσεσ</vt:lpstr>
      <vt:lpstr>Θυμαμαι τις χωρεσ και τις γλωσσεσ</vt:lpstr>
      <vt:lpstr>Θυμαμαι τις χωρεσ και τις γλωσσεσ</vt:lpstr>
      <vt:lpstr>Θυμαμαι τις χωρεσ και τις γλωσσεσ</vt:lpstr>
      <vt:lpstr>Ερωτησεισ για τον εαυτο μου!</vt:lpstr>
      <vt:lpstr>Ερωτησεισ για τον εαυτο μου!</vt:lpstr>
      <vt:lpstr>Ερωτησεισ για τον εαυτο μου!</vt:lpstr>
      <vt:lpstr>Ερωτησεισ για τον εαυτο μου!</vt:lpstr>
      <vt:lpstr>Ερωτησεισ για τον εαυτο μου!</vt:lpstr>
      <vt:lpstr>Ερωτησεισ για τον εαυτο μου!</vt:lpstr>
      <vt:lpstr>Ερωτησεισ για τον εαυτο μου!</vt:lpstr>
      <vt:lpstr>Θυμαμαι τα τρια γενη «αρσενικο» </vt:lpstr>
      <vt:lpstr>Θυμαμαι τα τρια γενη «θηλυκο» </vt:lpstr>
      <vt:lpstr>Θυμαμαι τα τρια γενη «ουδετερο» </vt:lpstr>
      <vt:lpstr>Quizlet</vt:lpstr>
      <vt:lpstr>Ωρα για παραμυθι!</vt:lpstr>
      <vt:lpstr>Επιπροσθετεσ εργασιεσ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PCUSER</dc:creator>
  <cp:lastModifiedBy>PCUSER</cp:lastModifiedBy>
  <cp:revision>15</cp:revision>
  <dcterms:created xsi:type="dcterms:W3CDTF">2020-03-27T14:12:02Z</dcterms:created>
  <dcterms:modified xsi:type="dcterms:W3CDTF">2020-03-31T13:40:06Z</dcterms:modified>
</cp:coreProperties>
</file>