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sldIdLst>
    <p:sldId id="257" r:id="rId2"/>
    <p:sldId id="260" r:id="rId3"/>
    <p:sldId id="261" r:id="rId4"/>
    <p:sldId id="262" r:id="rId5"/>
    <p:sldId id="263" r:id="rId6"/>
    <p:sldId id="25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E7080B7-D24A-4B71-963C-30ACC38053AA}" type="datetimeFigureOut">
              <a:rPr lang="el-GR" smtClean="0"/>
              <a:t>27/3/2020</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232502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080B7-D24A-4B71-963C-30ACC38053AA}" type="datetimeFigureOut">
              <a:rPr lang="el-GR" smtClean="0"/>
              <a:t>27/3/2020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408207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E7080B7-D24A-4B71-963C-30ACC38053AA}" type="datetimeFigureOut">
              <a:rPr lang="el-GR" smtClean="0"/>
              <a:t>27/3/2020</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150698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E7080B7-D24A-4B71-963C-30ACC38053AA}" type="datetimeFigureOut">
              <a:rPr lang="el-GR" smtClean="0"/>
              <a:t>27/3/2020</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34449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E7080B7-D24A-4B71-963C-30ACC38053AA}" type="datetimeFigureOut">
              <a:rPr lang="el-GR" smtClean="0"/>
              <a:t>27/3/2020</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82285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E7080B7-D24A-4B71-963C-30ACC38053AA}" type="datetimeFigureOut">
              <a:rPr lang="el-GR" smtClean="0"/>
              <a:t>27/3/2020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755843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E7080B7-D24A-4B71-963C-30ACC38053AA}" type="datetimeFigureOut">
              <a:rPr lang="el-GR" smtClean="0"/>
              <a:t>27/3/2020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8792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080B7-D24A-4B71-963C-30ACC38053AA}" type="datetimeFigureOut">
              <a:rPr lang="el-GR" smtClean="0"/>
              <a:t>27/3/2020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890086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E7080B7-D24A-4B71-963C-30ACC38053AA}" type="datetimeFigureOut">
              <a:rPr lang="el-GR" smtClean="0"/>
              <a:t>27/3/2020</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93507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080B7-D24A-4B71-963C-30ACC38053AA}" type="datetimeFigureOut">
              <a:rPr lang="el-GR" smtClean="0"/>
              <a:t>27/3/2020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33035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E7080B7-D24A-4B71-963C-30ACC38053AA}" type="datetimeFigureOut">
              <a:rPr lang="el-GR" smtClean="0"/>
              <a:t>27/3/2020</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10972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7080B7-D24A-4B71-963C-30ACC38053AA}" type="datetimeFigureOut">
              <a:rPr lang="el-GR" smtClean="0"/>
              <a:t>27/3/2020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06251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7080B7-D24A-4B71-963C-30ACC38053AA}" type="datetimeFigureOut">
              <a:rPr lang="el-GR" smtClean="0"/>
              <a:t>27/3/2020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00120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7080B7-D24A-4B71-963C-30ACC38053AA}" type="datetimeFigureOut">
              <a:rPr lang="el-GR" smtClean="0"/>
              <a:t>27/3/2020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77403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080B7-D24A-4B71-963C-30ACC38053AA}" type="datetimeFigureOut">
              <a:rPr lang="el-GR" smtClean="0"/>
              <a:t>27/3/2020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1191813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080B7-D24A-4B71-963C-30ACC38053AA}" type="datetimeFigureOut">
              <a:rPr lang="el-GR" smtClean="0"/>
              <a:t>27/3/2020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54775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080B7-D24A-4B71-963C-30ACC38053AA}" type="datetimeFigureOut">
              <a:rPr lang="el-GR" smtClean="0"/>
              <a:t>27/3/2020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5CAA7FD-ADAD-4A54-BF4D-23082C3A72E1}" type="slidenum">
              <a:rPr lang="el-GR" smtClean="0"/>
              <a:t>‹#›</a:t>
            </a:fld>
            <a:endParaRPr lang="el-GR"/>
          </a:p>
        </p:txBody>
      </p:sp>
    </p:spTree>
    <p:extLst>
      <p:ext uri="{BB962C8B-B14F-4D97-AF65-F5344CB8AC3E}">
        <p14:creationId xmlns:p14="http://schemas.microsoft.com/office/powerpoint/2010/main" val="328694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E7080B7-D24A-4B71-963C-30ACC38053AA}" type="datetimeFigureOut">
              <a:rPr lang="el-GR" smtClean="0"/>
              <a:t>27/3/2020</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CAA7FD-ADAD-4A54-BF4D-23082C3A72E1}" type="slidenum">
              <a:rPr lang="el-GR" smtClean="0"/>
              <a:t>‹#›</a:t>
            </a:fld>
            <a:endParaRPr lang="el-GR"/>
          </a:p>
        </p:txBody>
      </p:sp>
    </p:spTree>
    <p:extLst>
      <p:ext uri="{BB962C8B-B14F-4D97-AF65-F5344CB8AC3E}">
        <p14:creationId xmlns:p14="http://schemas.microsoft.com/office/powerpoint/2010/main" val="167908002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quizlet.com/302333209/flashcard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err="1">
                <a:effectLst>
                  <a:outerShdw blurRad="38100" dist="38100" dir="2700000" algn="tl">
                    <a:srgbClr val="000000">
                      <a:alpha val="43137"/>
                    </a:srgbClr>
                  </a:outerShdw>
                </a:effectLst>
                <a:latin typeface="+mn-lt"/>
              </a:rPr>
              <a:t>Παιδια</a:t>
            </a:r>
            <a:r>
              <a:rPr lang="el-GR" b="1" dirty="0">
                <a:effectLst>
                  <a:outerShdw blurRad="38100" dist="38100" dir="2700000" algn="tl">
                    <a:srgbClr val="000000">
                      <a:alpha val="43137"/>
                    </a:srgbClr>
                  </a:outerShdw>
                </a:effectLst>
                <a:latin typeface="+mn-lt"/>
              </a:rPr>
              <a:t> </a:t>
            </a:r>
            <a:r>
              <a:rPr lang="el-GR" b="1" dirty="0" err="1">
                <a:effectLst>
                  <a:outerShdw blurRad="38100" dist="38100" dir="2700000" algn="tl">
                    <a:srgbClr val="000000">
                      <a:alpha val="43137"/>
                    </a:srgbClr>
                  </a:outerShdw>
                </a:effectLst>
                <a:latin typeface="+mn-lt"/>
              </a:rPr>
              <a:t>μενουμε</a:t>
            </a:r>
            <a:r>
              <a:rPr lang="el-GR" b="1" dirty="0">
                <a:effectLst>
                  <a:outerShdw blurRad="38100" dist="38100" dir="2700000" algn="tl">
                    <a:srgbClr val="000000">
                      <a:alpha val="43137"/>
                    </a:srgbClr>
                  </a:outerShdw>
                </a:effectLst>
                <a:latin typeface="+mn-lt"/>
              </a:rPr>
              <a:t> </a:t>
            </a:r>
            <a:r>
              <a:rPr lang="el-GR" b="1" dirty="0" err="1">
                <a:effectLst>
                  <a:outerShdw blurRad="38100" dist="38100" dir="2700000" algn="tl">
                    <a:srgbClr val="000000">
                      <a:alpha val="43137"/>
                    </a:srgbClr>
                  </a:outerShdw>
                </a:effectLst>
                <a:latin typeface="+mn-lt"/>
              </a:rPr>
              <a:t>σπιτι</a:t>
            </a:r>
            <a:r>
              <a:rPr lang="el-GR" b="1" dirty="0">
                <a:effectLst>
                  <a:outerShdw blurRad="38100" dist="38100" dir="2700000" algn="tl">
                    <a:srgbClr val="000000">
                      <a:alpha val="43137"/>
                    </a:srgbClr>
                  </a:outerShdw>
                </a:effectLst>
                <a:latin typeface="+mn-lt"/>
              </a:rPr>
              <a:t>!</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fontScale="92500"/>
          </a:bodyPr>
          <a:lstStyle/>
          <a:p>
            <a:pPr algn="just"/>
            <a:r>
              <a:rPr lang="en-US" sz="4000" dirty="0"/>
              <a:t>A</a:t>
            </a:r>
            <a:r>
              <a:rPr lang="el-GR" sz="4000" dirty="0" err="1"/>
              <a:t>γαπημένα</a:t>
            </a:r>
            <a:r>
              <a:rPr lang="el-GR" sz="4000" dirty="0"/>
              <a:t> μου παιδιά σας χαιρετώ! Εύχομαι να σας βρίσκω καλά και να προσέχετε! </a:t>
            </a:r>
            <a:endParaRPr lang="en-US" sz="4000" dirty="0"/>
          </a:p>
          <a:p>
            <a:pPr algn="just"/>
            <a:r>
              <a:rPr lang="el-GR" sz="4000" dirty="0"/>
              <a:t>Όλοι μας γνωρίζουμε γιατί βρισκόμαστε στο σπίτι και όλοι μαζί θα κάνουμε το καλύτερο που μπορούμε για να προστατέψουμε τον εαυτό μας από τον ιό που μας κάνει να </a:t>
            </a:r>
            <a:r>
              <a:rPr lang="el-GR" sz="4000" dirty="0" err="1"/>
              <a:t>αρρωστούμε</a:t>
            </a:r>
            <a:r>
              <a:rPr lang="el-GR" sz="4000" dirty="0"/>
              <a:t>. </a:t>
            </a:r>
            <a:endParaRPr lang="en-US" sz="4000" dirty="0"/>
          </a:p>
          <a:p>
            <a:endParaRPr lang="el-GR" dirty="0"/>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6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a:effectLst>
                  <a:outerShdw blurRad="38100" dist="38100" dir="2700000" algn="tl">
                    <a:srgbClr val="000000">
                      <a:alpha val="43137"/>
                    </a:srgbClr>
                  </a:outerShdw>
                </a:effectLst>
                <a:latin typeface="+mn-lt"/>
              </a:rPr>
              <a:t>ΧΡΗΣΙΜΕΣ ΣΥΜΒΟΥΛΕΣ</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a:bodyPr>
          <a:lstStyle/>
          <a:p>
            <a:pPr marL="457200" indent="-457200">
              <a:buFont typeface="+mj-lt"/>
              <a:buAutoNum type="arabicPeriod"/>
            </a:pPr>
            <a:r>
              <a:rPr lang="el-GR" dirty="0"/>
              <a:t>Είναι σημαντικό να μην ερχόμαστε σε επαφή με άλλους ανθρώπους γιατί ο ιός αυτός μεταδίδεται πολύ εύκολα. </a:t>
            </a:r>
            <a:r>
              <a:rPr lang="el-GR" b="1" dirty="0">
                <a:solidFill>
                  <a:schemeClr val="accent1">
                    <a:lumMod val="75000"/>
                  </a:schemeClr>
                </a:solidFill>
              </a:rPr>
              <a:t>Μένουμε σπίτι</a:t>
            </a:r>
            <a:r>
              <a:rPr lang="el-GR" b="1" dirty="0"/>
              <a:t> </a:t>
            </a:r>
            <a:r>
              <a:rPr lang="el-GR" dirty="0"/>
              <a:t>και περνάμε όμορφα τον χρόνο μας με την οικογένειά μας. </a:t>
            </a: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buNone/>
            </a:pPr>
            <a:r>
              <a:rPr lang="el-GR" dirty="0"/>
              <a:t>2.   </a:t>
            </a:r>
            <a:r>
              <a:rPr lang="el-GR" b="1" dirty="0">
                <a:solidFill>
                  <a:schemeClr val="accent1">
                    <a:lumMod val="75000"/>
                  </a:schemeClr>
                </a:solidFill>
              </a:rPr>
              <a:t>Πλένουμε</a:t>
            </a:r>
            <a:r>
              <a:rPr lang="el-GR" dirty="0"/>
              <a:t> προσεχτικά τα χέρια μας. </a:t>
            </a:r>
          </a:p>
          <a:p>
            <a:endParaRPr lang="el-GR" dirty="0"/>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F31F272-5BAB-4784-9454-DEAD2744521E}"/>
              </a:ext>
            </a:extLst>
          </p:cNvPr>
          <p:cNvPicPr>
            <a:picLocks noChangeAspect="1"/>
          </p:cNvPicPr>
          <p:nvPr/>
        </p:nvPicPr>
        <p:blipFill>
          <a:blip r:embed="rId3"/>
          <a:stretch>
            <a:fillRect/>
          </a:stretch>
        </p:blipFill>
        <p:spPr>
          <a:xfrm>
            <a:off x="4575976" y="3123767"/>
            <a:ext cx="1946152" cy="1433616"/>
          </a:xfrm>
          <a:prstGeom prst="rect">
            <a:avLst/>
          </a:prstGeom>
        </p:spPr>
      </p:pic>
      <p:pic>
        <p:nvPicPr>
          <p:cNvPr id="5" name="Picture 4">
            <a:extLst>
              <a:ext uri="{FF2B5EF4-FFF2-40B4-BE49-F238E27FC236}">
                <a16:creationId xmlns:a16="http://schemas.microsoft.com/office/drawing/2014/main" id="{8B4F4821-455E-4BA7-BEE6-4DC422C9A058}"/>
              </a:ext>
            </a:extLst>
          </p:cNvPr>
          <p:cNvPicPr>
            <a:picLocks noChangeAspect="1"/>
          </p:cNvPicPr>
          <p:nvPr/>
        </p:nvPicPr>
        <p:blipFill>
          <a:blip r:embed="rId4"/>
          <a:stretch>
            <a:fillRect/>
          </a:stretch>
        </p:blipFill>
        <p:spPr>
          <a:xfrm>
            <a:off x="4477489" y="4918229"/>
            <a:ext cx="2143125" cy="1748484"/>
          </a:xfrm>
          <a:prstGeom prst="rect">
            <a:avLst/>
          </a:prstGeom>
        </p:spPr>
      </p:pic>
    </p:spTree>
    <p:extLst>
      <p:ext uri="{BB962C8B-B14F-4D97-AF65-F5344CB8AC3E}">
        <p14:creationId xmlns:p14="http://schemas.microsoft.com/office/powerpoint/2010/main" val="259785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a:effectLst>
                  <a:outerShdw blurRad="38100" dist="38100" dir="2700000" algn="tl">
                    <a:srgbClr val="000000">
                      <a:alpha val="43137"/>
                    </a:srgbClr>
                  </a:outerShdw>
                </a:effectLst>
                <a:latin typeface="+mn-lt"/>
              </a:rPr>
              <a:t>ΧΡΗΣΙΜΕΣ ΣΥΜΒΟΥΛΕΣ</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a:bodyPr>
          <a:lstStyle/>
          <a:p>
            <a:pPr marL="0" indent="0">
              <a:buNone/>
            </a:pPr>
            <a:r>
              <a:rPr lang="en-US" dirty="0"/>
              <a:t>3.  </a:t>
            </a:r>
            <a:r>
              <a:rPr lang="el-GR" b="1" dirty="0">
                <a:solidFill>
                  <a:schemeClr val="accent1">
                    <a:lumMod val="75000"/>
                  </a:schemeClr>
                </a:solidFill>
              </a:rPr>
              <a:t>Δεν αγγίζουμε με τα χέρια</a:t>
            </a:r>
            <a:r>
              <a:rPr lang="el-GR" dirty="0">
                <a:solidFill>
                  <a:schemeClr val="accent1">
                    <a:lumMod val="75000"/>
                  </a:schemeClr>
                </a:solidFill>
              </a:rPr>
              <a:t> </a:t>
            </a:r>
            <a:r>
              <a:rPr lang="el-GR" dirty="0"/>
              <a:t>το πρόσωπό μας. </a:t>
            </a:r>
            <a:endParaRPr lang="en-US" dirty="0"/>
          </a:p>
          <a:p>
            <a:pPr marL="457200" indent="-457200">
              <a:buFont typeface="+mj-lt"/>
              <a:buAutoNum type="arabicPeriod"/>
            </a:pPr>
            <a:endParaRPr lang="en-US" dirty="0"/>
          </a:p>
          <a:p>
            <a:pPr marL="0" indent="0">
              <a:buNone/>
            </a:pPr>
            <a:endParaRPr lang="el-GR" dirty="0"/>
          </a:p>
          <a:p>
            <a:pPr marL="0" indent="0">
              <a:buNone/>
            </a:pPr>
            <a:endParaRPr lang="el-GR" dirty="0"/>
          </a:p>
          <a:p>
            <a:pPr marL="0" indent="0">
              <a:buNone/>
            </a:pPr>
            <a:endParaRPr lang="en-US" dirty="0"/>
          </a:p>
          <a:p>
            <a:pPr marL="0" indent="0">
              <a:buNone/>
            </a:pPr>
            <a:r>
              <a:rPr lang="el-GR" dirty="0"/>
              <a:t>4.  </a:t>
            </a:r>
            <a:r>
              <a:rPr lang="el-GR" b="1" dirty="0">
                <a:solidFill>
                  <a:schemeClr val="accent1">
                    <a:lumMod val="75000"/>
                  </a:schemeClr>
                </a:solidFill>
              </a:rPr>
              <a:t>Τρώμε υγιεινά</a:t>
            </a:r>
            <a:r>
              <a:rPr lang="el-GR" dirty="0"/>
              <a:t>. Προτιμούμε τα φρούτα και τα λαχανικά που είναι πλούσια σε                           βιταμίνες. </a:t>
            </a:r>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F787ADE-2173-4F9B-A59A-C2A19223AAD8}"/>
              </a:ext>
            </a:extLst>
          </p:cNvPr>
          <p:cNvPicPr>
            <a:picLocks noChangeAspect="1"/>
          </p:cNvPicPr>
          <p:nvPr/>
        </p:nvPicPr>
        <p:blipFill>
          <a:blip r:embed="rId3"/>
          <a:stretch>
            <a:fillRect/>
          </a:stretch>
        </p:blipFill>
        <p:spPr>
          <a:xfrm>
            <a:off x="4051454" y="2657475"/>
            <a:ext cx="2952750" cy="1543050"/>
          </a:xfrm>
          <a:prstGeom prst="rect">
            <a:avLst/>
          </a:prstGeom>
        </p:spPr>
      </p:pic>
      <p:pic>
        <p:nvPicPr>
          <p:cNvPr id="7" name="Picture 6">
            <a:extLst>
              <a:ext uri="{FF2B5EF4-FFF2-40B4-BE49-F238E27FC236}">
                <a16:creationId xmlns:a16="http://schemas.microsoft.com/office/drawing/2014/main" id="{2EFA890A-ED64-4C79-9744-3395CD4B8049}"/>
              </a:ext>
            </a:extLst>
          </p:cNvPr>
          <p:cNvPicPr>
            <a:picLocks noChangeAspect="1"/>
          </p:cNvPicPr>
          <p:nvPr/>
        </p:nvPicPr>
        <p:blipFill>
          <a:blip r:embed="rId4"/>
          <a:stretch>
            <a:fillRect/>
          </a:stretch>
        </p:blipFill>
        <p:spPr>
          <a:xfrm>
            <a:off x="4677363" y="2605968"/>
            <a:ext cx="1700931" cy="1646063"/>
          </a:xfrm>
          <a:prstGeom prst="rect">
            <a:avLst/>
          </a:prstGeom>
        </p:spPr>
      </p:pic>
      <p:pic>
        <p:nvPicPr>
          <p:cNvPr id="8" name="Picture 7">
            <a:extLst>
              <a:ext uri="{FF2B5EF4-FFF2-40B4-BE49-F238E27FC236}">
                <a16:creationId xmlns:a16="http://schemas.microsoft.com/office/drawing/2014/main" id="{70F6627B-ABA4-4DE1-85C7-9A362D0CA1A8}"/>
              </a:ext>
            </a:extLst>
          </p:cNvPr>
          <p:cNvPicPr>
            <a:picLocks noChangeAspect="1"/>
          </p:cNvPicPr>
          <p:nvPr/>
        </p:nvPicPr>
        <p:blipFill>
          <a:blip r:embed="rId5"/>
          <a:stretch>
            <a:fillRect/>
          </a:stretch>
        </p:blipFill>
        <p:spPr>
          <a:xfrm>
            <a:off x="3932390" y="5058887"/>
            <a:ext cx="3190875" cy="1428750"/>
          </a:xfrm>
          <a:prstGeom prst="rect">
            <a:avLst/>
          </a:prstGeom>
        </p:spPr>
      </p:pic>
    </p:spTree>
    <p:extLst>
      <p:ext uri="{BB962C8B-B14F-4D97-AF65-F5344CB8AC3E}">
        <p14:creationId xmlns:p14="http://schemas.microsoft.com/office/powerpoint/2010/main" val="317644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a:effectLst>
                  <a:outerShdw blurRad="38100" dist="38100" dir="2700000" algn="tl">
                    <a:srgbClr val="000000">
                      <a:alpha val="43137"/>
                    </a:srgbClr>
                  </a:outerShdw>
                </a:effectLst>
                <a:latin typeface="+mn-lt"/>
              </a:rPr>
              <a:t>ΧΡΗΣΙΜΕΣ ΣΥΜΒΟΥΛΕΣ</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a:bodyPr>
          <a:lstStyle/>
          <a:p>
            <a:pPr marL="0" indent="0">
              <a:buNone/>
            </a:pPr>
            <a:r>
              <a:rPr lang="en-US" dirty="0"/>
              <a:t>5.  </a:t>
            </a:r>
            <a:r>
              <a:rPr lang="el-GR" b="1" dirty="0">
                <a:solidFill>
                  <a:schemeClr val="accent1">
                    <a:lumMod val="75000"/>
                  </a:schemeClr>
                </a:solidFill>
              </a:rPr>
              <a:t>Κοιμόμαστε αρκετά </a:t>
            </a:r>
            <a:r>
              <a:rPr lang="el-GR" dirty="0"/>
              <a:t>για να είμαστε ξεκούραστοι. </a:t>
            </a:r>
            <a:endParaRPr lang="en-US" dirty="0"/>
          </a:p>
          <a:p>
            <a:pPr marL="457200" indent="-457200">
              <a:buFont typeface="+mj-lt"/>
              <a:buAutoNum type="arabicPeriod"/>
            </a:pPr>
            <a:endParaRPr lang="en-US" dirty="0"/>
          </a:p>
          <a:p>
            <a:pPr marL="0" indent="0">
              <a:buNone/>
            </a:pPr>
            <a:endParaRPr lang="el-GR" dirty="0"/>
          </a:p>
          <a:p>
            <a:pPr marL="0" indent="0">
              <a:buNone/>
            </a:pPr>
            <a:endParaRPr lang="el-GR" dirty="0"/>
          </a:p>
          <a:p>
            <a:pPr marL="0" indent="0">
              <a:buNone/>
            </a:pPr>
            <a:endParaRPr lang="en-US" dirty="0"/>
          </a:p>
          <a:p>
            <a:pPr marL="0" indent="0">
              <a:buNone/>
            </a:pPr>
            <a:endParaRPr lang="el-GR" dirty="0"/>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235AC2-31B3-48AF-B5B3-1E52DA9EB023}"/>
              </a:ext>
            </a:extLst>
          </p:cNvPr>
          <p:cNvPicPr>
            <a:picLocks noChangeAspect="1"/>
          </p:cNvPicPr>
          <p:nvPr/>
        </p:nvPicPr>
        <p:blipFill>
          <a:blip r:embed="rId3"/>
          <a:stretch>
            <a:fillRect/>
          </a:stretch>
        </p:blipFill>
        <p:spPr>
          <a:xfrm>
            <a:off x="4261002" y="2604024"/>
            <a:ext cx="2533650" cy="1809750"/>
          </a:xfrm>
          <a:prstGeom prst="rect">
            <a:avLst/>
          </a:prstGeom>
        </p:spPr>
      </p:pic>
    </p:spTree>
    <p:extLst>
      <p:ext uri="{BB962C8B-B14F-4D97-AF65-F5344CB8AC3E}">
        <p14:creationId xmlns:p14="http://schemas.microsoft.com/office/powerpoint/2010/main" val="313195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F824-EEB0-4531-8B00-8601DCC5C15E}"/>
              </a:ext>
            </a:extLst>
          </p:cNvPr>
          <p:cNvSpPr>
            <a:spLocks noGrp="1"/>
          </p:cNvSpPr>
          <p:nvPr>
            <p:ph type="title"/>
          </p:nvPr>
        </p:nvSpPr>
        <p:spPr>
          <a:xfrm>
            <a:off x="1560576" y="727797"/>
            <a:ext cx="8610600" cy="1293028"/>
          </a:xfrm>
        </p:spPr>
        <p:txBody>
          <a:bodyPr/>
          <a:lstStyle/>
          <a:p>
            <a:pPr algn="ctr"/>
            <a:r>
              <a:rPr lang="el-GR" b="1" dirty="0">
                <a:effectLst>
                  <a:outerShdw blurRad="38100" dist="38100" dir="2700000" algn="tl">
                    <a:srgbClr val="000000">
                      <a:alpha val="43137"/>
                    </a:srgbClr>
                  </a:outerShdw>
                </a:effectLst>
                <a:latin typeface="+mn-lt"/>
              </a:rPr>
              <a:t>Τι θα </a:t>
            </a:r>
            <a:r>
              <a:rPr lang="el-GR" b="1" dirty="0" err="1">
                <a:effectLst>
                  <a:outerShdw blurRad="38100" dist="38100" dir="2700000" algn="tl">
                    <a:srgbClr val="000000">
                      <a:alpha val="43137"/>
                    </a:srgbClr>
                  </a:outerShdw>
                </a:effectLst>
                <a:latin typeface="+mn-lt"/>
              </a:rPr>
              <a:t>κανω</a:t>
            </a:r>
            <a:r>
              <a:rPr lang="el-GR" b="1" dirty="0">
                <a:effectLst>
                  <a:outerShdw blurRad="38100" dist="38100" dir="2700000" algn="tl">
                    <a:srgbClr val="000000">
                      <a:alpha val="43137"/>
                    </a:srgbClr>
                  </a:outerShdw>
                </a:effectLst>
                <a:latin typeface="+mn-lt"/>
              </a:rPr>
              <a:t> στο </a:t>
            </a:r>
            <a:r>
              <a:rPr lang="el-GR" b="1" dirty="0" err="1">
                <a:effectLst>
                  <a:outerShdw blurRad="38100" dist="38100" dir="2700000" algn="tl">
                    <a:srgbClr val="000000">
                      <a:alpha val="43137"/>
                    </a:srgbClr>
                  </a:outerShdw>
                </a:effectLst>
                <a:latin typeface="+mn-lt"/>
              </a:rPr>
              <a:t>σπιτι</a:t>
            </a:r>
            <a:r>
              <a:rPr lang="el-GR" b="1" dirty="0">
                <a:effectLst>
                  <a:outerShdw blurRad="38100" dist="38100" dir="2700000" algn="tl">
                    <a:srgbClr val="000000">
                      <a:alpha val="43137"/>
                    </a:srgbClr>
                  </a:outerShdw>
                </a:effectLst>
                <a:latin typeface="+mn-lt"/>
              </a:rPr>
              <a:t>!</a:t>
            </a:r>
          </a:p>
        </p:txBody>
      </p:sp>
      <p:sp>
        <p:nvSpPr>
          <p:cNvPr id="3" name="Content Placeholder 2">
            <a:extLst>
              <a:ext uri="{FF2B5EF4-FFF2-40B4-BE49-F238E27FC236}">
                <a16:creationId xmlns:a16="http://schemas.microsoft.com/office/drawing/2014/main" id="{4B5AECB5-F6F7-4D01-B4F1-5F7376D87808}"/>
              </a:ext>
            </a:extLst>
          </p:cNvPr>
          <p:cNvSpPr>
            <a:spLocks noGrp="1"/>
          </p:cNvSpPr>
          <p:nvPr>
            <p:ph idx="1"/>
          </p:nvPr>
        </p:nvSpPr>
        <p:spPr/>
        <p:txBody>
          <a:bodyPr>
            <a:normAutofit lnSpcReduction="10000"/>
          </a:bodyPr>
          <a:lstStyle/>
          <a:p>
            <a:pPr algn="just">
              <a:buFont typeface="Wingdings" panose="05000000000000000000" pitchFamily="2" charset="2"/>
              <a:buChar char="q"/>
            </a:pPr>
            <a:r>
              <a:rPr lang="el-GR" sz="3200" dirty="0"/>
              <a:t>Μένοντας σπίτι δε σημαίνει ότι θα στερηθούμε το σχολείο και όλα όσα μας μαθαίνει! Μπορούμε να εξασκηθούμε σε αυτά που έχουμε μάθει και να θυμηθούμε το λεξιλόγιο που έχουμε διδαχθεί μέσα από ευχάριστες και δημιουργικές δραστηριότητες! </a:t>
            </a:r>
          </a:p>
          <a:p>
            <a:pPr algn="just">
              <a:buFont typeface="Wingdings" panose="05000000000000000000" pitchFamily="2" charset="2"/>
              <a:buChar char="q"/>
            </a:pPr>
            <a:r>
              <a:rPr lang="el-GR" sz="3200" dirty="0"/>
              <a:t>Μένουμε σπίτι και εργαζόμαστε σε υπολογιστή, </a:t>
            </a:r>
            <a:r>
              <a:rPr lang="el-GR" sz="3200" dirty="0" err="1"/>
              <a:t>τάμπλετ</a:t>
            </a:r>
            <a:r>
              <a:rPr lang="el-GR" sz="3200" dirty="0"/>
              <a:t> ή κινητό!</a:t>
            </a:r>
          </a:p>
          <a:p>
            <a:pPr algn="just">
              <a:buFont typeface="Wingdings" panose="05000000000000000000" pitchFamily="2" charset="2"/>
              <a:buChar char="q"/>
            </a:pPr>
            <a:r>
              <a:rPr lang="el-GR" sz="3200" dirty="0"/>
              <a:t>Αυτή την εβδομάδα θα ασχοληθούμε με την Ενότητα Χαιρετισμοί – Συστάσεις. Δείτε πιο κάτω τις οδηγίες!</a:t>
            </a:r>
            <a:endParaRPr lang="en-GB" sz="3200" dirty="0"/>
          </a:p>
          <a:p>
            <a:endParaRPr lang="el-GR" dirty="0"/>
          </a:p>
          <a:p>
            <a:pPr>
              <a:buFont typeface="Wingdings" panose="05000000000000000000" pitchFamily="2" charset="2"/>
              <a:buChar char="q"/>
            </a:pPr>
            <a:endParaRPr lang="en-US" dirty="0"/>
          </a:p>
          <a:p>
            <a:pPr marL="0" indent="0">
              <a:buNone/>
            </a:pPr>
            <a:endParaRPr lang="el-GR" dirty="0"/>
          </a:p>
          <a:p>
            <a:pPr marL="0" indent="0">
              <a:buNone/>
            </a:pPr>
            <a:endParaRPr lang="el-GR" dirty="0"/>
          </a:p>
          <a:p>
            <a:pPr marL="0" indent="0">
              <a:buNone/>
            </a:pPr>
            <a:endParaRPr lang="en-US" dirty="0"/>
          </a:p>
          <a:p>
            <a:pPr marL="0" indent="0">
              <a:buNone/>
            </a:pPr>
            <a:endParaRPr lang="el-GR" dirty="0"/>
          </a:p>
        </p:txBody>
      </p:sp>
      <p:pic>
        <p:nvPicPr>
          <p:cNvPr id="1026" name="Picture 2" descr="Home | παιδια, μενουμε σπιτι!">
            <a:extLst>
              <a:ext uri="{FF2B5EF4-FFF2-40B4-BE49-F238E27FC236}">
                <a16:creationId xmlns:a16="http://schemas.microsoft.com/office/drawing/2014/main" id="{C3AB0CF4-7713-4088-A182-1716BBE8D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469" y="-128016"/>
            <a:ext cx="5321808" cy="232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0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E49A-D079-475E-ABE4-EADC6AD4D98C}"/>
              </a:ext>
            </a:extLst>
          </p:cNvPr>
          <p:cNvSpPr>
            <a:spLocks noGrp="1"/>
          </p:cNvSpPr>
          <p:nvPr>
            <p:ph type="title"/>
          </p:nvPr>
        </p:nvSpPr>
        <p:spPr>
          <a:xfrm>
            <a:off x="2913888" y="142581"/>
            <a:ext cx="8610600" cy="1293028"/>
          </a:xfrm>
        </p:spPr>
        <p:txBody>
          <a:bodyPr>
            <a:normAutofit/>
          </a:bodyPr>
          <a:lstStyle/>
          <a:p>
            <a:pPr algn="ctr"/>
            <a:r>
              <a:rPr lang="en-US" sz="4400" b="1" dirty="0">
                <a:effectLst>
                  <a:outerShdw blurRad="38100" dist="38100" dir="2700000" algn="tl">
                    <a:srgbClr val="000000">
                      <a:alpha val="43137"/>
                    </a:srgbClr>
                  </a:outerShdw>
                </a:effectLst>
              </a:rPr>
              <a:t>Quizlet</a:t>
            </a:r>
            <a:endParaRPr lang="el-GR" sz="4400" b="1"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94A3CB27-445E-42FB-ACD5-3910C6E94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36" y="1488775"/>
            <a:ext cx="8942832" cy="4687150"/>
          </a:xfrm>
          <a:prstGeom prst="rect">
            <a:avLst/>
          </a:prstGeom>
        </p:spPr>
      </p:pic>
      <p:sp>
        <p:nvSpPr>
          <p:cNvPr id="11" name="Up Arrow 6">
            <a:extLst>
              <a:ext uri="{FF2B5EF4-FFF2-40B4-BE49-F238E27FC236}">
                <a16:creationId xmlns:a16="http://schemas.microsoft.com/office/drawing/2014/main" id="{DB24F732-0861-4BBE-9262-21BDB170C733}"/>
              </a:ext>
            </a:extLst>
          </p:cNvPr>
          <p:cNvSpPr/>
          <p:nvPr/>
        </p:nvSpPr>
        <p:spPr>
          <a:xfrm>
            <a:off x="8992891" y="3529584"/>
            <a:ext cx="1606762" cy="195952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2. Κάνω </a:t>
            </a:r>
          </a:p>
          <a:p>
            <a:pPr algn="ctr"/>
            <a:r>
              <a:rPr lang="en-US" dirty="0">
                <a:solidFill>
                  <a:schemeClr val="tx1"/>
                </a:solidFill>
              </a:rPr>
              <a:t>Click </a:t>
            </a:r>
          </a:p>
          <a:p>
            <a:pPr algn="ctr"/>
            <a:r>
              <a:rPr lang="el-GR" dirty="0">
                <a:solidFill>
                  <a:schemeClr val="tx1"/>
                </a:solidFill>
              </a:rPr>
              <a:t>Εδώ</a:t>
            </a:r>
            <a:endParaRPr lang="en-GB" dirty="0">
              <a:solidFill>
                <a:schemeClr val="tx1"/>
              </a:solidFill>
            </a:endParaRPr>
          </a:p>
        </p:txBody>
      </p:sp>
      <p:sp>
        <p:nvSpPr>
          <p:cNvPr id="12" name="Up Arrow 6">
            <a:extLst>
              <a:ext uri="{FF2B5EF4-FFF2-40B4-BE49-F238E27FC236}">
                <a16:creationId xmlns:a16="http://schemas.microsoft.com/office/drawing/2014/main" id="{7EEDEF3D-1923-486D-990B-A0E5A5A35CE3}"/>
              </a:ext>
            </a:extLst>
          </p:cNvPr>
          <p:cNvSpPr/>
          <p:nvPr/>
        </p:nvSpPr>
        <p:spPr>
          <a:xfrm rot="4496440">
            <a:off x="5689535" y="5353412"/>
            <a:ext cx="1620387" cy="1954478"/>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solidFill>
                  <a:schemeClr val="tx1"/>
                </a:solidFill>
              </a:rPr>
              <a:t>3. Κάνω </a:t>
            </a:r>
          </a:p>
          <a:p>
            <a:pPr algn="ctr"/>
            <a:r>
              <a:rPr lang="en-US" dirty="0">
                <a:solidFill>
                  <a:schemeClr val="tx1"/>
                </a:solidFill>
              </a:rPr>
              <a:t>Click </a:t>
            </a:r>
          </a:p>
          <a:p>
            <a:pPr algn="ctr"/>
            <a:r>
              <a:rPr lang="el-GR" dirty="0">
                <a:solidFill>
                  <a:schemeClr val="tx1"/>
                </a:solidFill>
              </a:rPr>
              <a:t>Εδώ</a:t>
            </a:r>
            <a:endParaRPr lang="en-GB" dirty="0">
              <a:solidFill>
                <a:schemeClr val="tx1"/>
              </a:solidFill>
            </a:endParaRPr>
          </a:p>
        </p:txBody>
      </p:sp>
      <p:sp>
        <p:nvSpPr>
          <p:cNvPr id="13" name="Oval 12">
            <a:hlinkClick r:id="rId3"/>
            <a:extLst>
              <a:ext uri="{FF2B5EF4-FFF2-40B4-BE49-F238E27FC236}">
                <a16:creationId xmlns:a16="http://schemas.microsoft.com/office/drawing/2014/main" id="{FE598619-5746-4F87-B2D7-7DFF00CF927F}"/>
              </a:ext>
            </a:extLst>
          </p:cNvPr>
          <p:cNvSpPr/>
          <p:nvPr/>
        </p:nvSpPr>
        <p:spPr>
          <a:xfrm>
            <a:off x="2751676" y="744386"/>
            <a:ext cx="2679192" cy="8778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dirty="0">
                <a:ln w="0"/>
                <a:solidFill>
                  <a:schemeClr val="tx1"/>
                </a:solidFill>
                <a:effectLst>
                  <a:outerShdw blurRad="38100" dist="19050" dir="2700000" algn="tl" rotWithShape="0">
                    <a:schemeClr val="dk1">
                      <a:alpha val="40000"/>
                    </a:schemeClr>
                  </a:outerShdw>
                </a:effectLst>
              </a:rPr>
              <a:t>1. Πάτησε εδώ</a:t>
            </a:r>
          </a:p>
        </p:txBody>
      </p:sp>
    </p:spTree>
    <p:extLst>
      <p:ext uri="{BB962C8B-B14F-4D97-AF65-F5344CB8AC3E}">
        <p14:creationId xmlns:p14="http://schemas.microsoft.com/office/powerpoint/2010/main" val="270585586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96</TotalTime>
  <Words>221</Words>
  <Application>Microsoft Office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vt:lpstr>
      <vt:lpstr>Vapor Trail</vt:lpstr>
      <vt:lpstr>Παιδια μενουμε σπιτι!</vt:lpstr>
      <vt:lpstr>ΧΡΗΣΙΜΕΣ ΣΥΜΒΟΥΛΕΣ</vt:lpstr>
      <vt:lpstr>ΧΡΗΣΙΜΕΣ ΣΥΜΒΟΥΛΕΣ</vt:lpstr>
      <vt:lpstr>ΧΡΗΣΙΜΕΣ ΣΥΜΒΟΥΛΕΣ</vt:lpstr>
      <vt:lpstr>Τι θα κανω στο σπιτι!</vt:lpstr>
      <vt:lpstr>Quizlet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PCUSER</dc:creator>
  <cp:lastModifiedBy>PCUSER</cp:lastModifiedBy>
  <cp:revision>8</cp:revision>
  <dcterms:created xsi:type="dcterms:W3CDTF">2020-03-27T14:12:02Z</dcterms:created>
  <dcterms:modified xsi:type="dcterms:W3CDTF">2020-03-27T15:52:53Z</dcterms:modified>
</cp:coreProperties>
</file>