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sldIdLst>
    <p:sldId id="257" r:id="rId2"/>
    <p:sldId id="260" r:id="rId3"/>
    <p:sldId id="261" r:id="rId4"/>
    <p:sldId id="262" r:id="rId5"/>
    <p:sldId id="263" r:id="rId6"/>
    <p:sldId id="288" r:id="rId7"/>
    <p:sldId id="289" r:id="rId8"/>
    <p:sldId id="264" r:id="rId9"/>
    <p:sldId id="282" r:id="rId10"/>
    <p:sldId id="283" r:id="rId11"/>
    <p:sldId id="284" r:id="rId12"/>
    <p:sldId id="285" r:id="rId13"/>
    <p:sldId id="286" r:id="rId14"/>
    <p:sldId id="287" r:id="rId15"/>
    <p:sldId id="270" r:id="rId16"/>
    <p:sldId id="271" r:id="rId17"/>
    <p:sldId id="290" r:id="rId18"/>
    <p:sldId id="291" r:id="rId19"/>
    <p:sldId id="292" r:id="rId20"/>
    <p:sldId id="293" r:id="rId21"/>
    <p:sldId id="278" r:id="rId22"/>
    <p:sldId id="277" r:id="rId23"/>
    <p:sldId id="279" r:id="rId24"/>
    <p:sldId id="258" r:id="rId25"/>
    <p:sldId id="294" r:id="rId26"/>
    <p:sldId id="295" r:id="rId27"/>
    <p:sldId id="280"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E7080B7-D24A-4B71-963C-30ACC38053AA}" type="datetimeFigureOut">
              <a:rPr lang="el-GR" smtClean="0"/>
              <a:t>23/4/2020</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232502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408207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5069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444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2285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23/4/2020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5584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23/4/2020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792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89008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E7080B7-D24A-4B71-963C-30ACC38053AA}" type="datetimeFigureOut">
              <a:rPr lang="el-GR" smtClean="0"/>
              <a:t>23/4/2020</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93507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33035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23/4/2020</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0972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6251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080B7-D24A-4B71-963C-30ACC38053AA}" type="datetimeFigureOut">
              <a:rPr lang="el-GR" smtClean="0"/>
              <a:t>23/4/2020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0120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7080B7-D24A-4B71-963C-30ACC38053AA}" type="datetimeFigureOut">
              <a:rPr lang="el-GR" smtClean="0"/>
              <a:t>23/4/2020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7403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080B7-D24A-4B71-963C-30ACC38053AA}" type="datetimeFigureOut">
              <a:rPr lang="el-GR" smtClean="0"/>
              <a:t>23/4/2020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9181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5477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28694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7080B7-D24A-4B71-963C-30ACC38053AA}" type="datetimeFigureOut">
              <a:rPr lang="el-GR" smtClean="0"/>
              <a:t>23/4/2020</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AA7FD-ADAD-4A54-BF4D-23082C3A72E1}" type="slidenum">
              <a:rPr lang="el-GR" smtClean="0"/>
              <a:t>‹#›</a:t>
            </a:fld>
            <a:endParaRPr lang="el-GR"/>
          </a:p>
        </p:txBody>
      </p:sp>
    </p:spTree>
    <p:extLst>
      <p:ext uri="{BB962C8B-B14F-4D97-AF65-F5344CB8AC3E}">
        <p14:creationId xmlns:p14="http://schemas.microsoft.com/office/powerpoint/2010/main" val="16790800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quizlet.com/497350117/flashcard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98RTg4JR1z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ugt9y71buqQ&amp;fbclid=IwAR2hCzj4lzS-dmHOxccu1UxcF2MxmssluCEqpy30OylEt3k-4-xSZQaald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err="1">
                <a:effectLst>
                  <a:outerShdw blurRad="38100" dist="38100" dir="2700000" algn="tl">
                    <a:srgbClr val="000000">
                      <a:alpha val="43137"/>
                    </a:srgbClr>
                  </a:outerShdw>
                </a:effectLst>
                <a:latin typeface="+mn-lt"/>
              </a:rPr>
              <a:t>Παιδια</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μενουμε</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fontScale="92500"/>
          </a:bodyPr>
          <a:lstStyle/>
          <a:p>
            <a:pPr algn="just"/>
            <a:r>
              <a:rPr lang="en-US" sz="4000" dirty="0"/>
              <a:t>A</a:t>
            </a:r>
            <a:r>
              <a:rPr lang="el-GR" sz="4000" dirty="0" err="1"/>
              <a:t>γαπημένα</a:t>
            </a:r>
            <a:r>
              <a:rPr lang="el-GR" sz="4000" dirty="0"/>
              <a:t> μου παιδιά σας χαιρετώ! Εύχομαι να σας βρίσκω καλά και να προσέχετε! </a:t>
            </a:r>
            <a:endParaRPr lang="en-US" sz="4000" dirty="0"/>
          </a:p>
          <a:p>
            <a:pPr algn="just"/>
            <a:r>
              <a:rPr lang="el-GR" sz="4000" dirty="0"/>
              <a:t>Όλοι μας γνωρίζουμε γιατί βρισκόμαστε στο σπίτι και όλοι μαζί θα κάνουμε το καλύτερο που μπορούμε για να προστατέψουμε τον εαυτό μας από τον ιό που μας κάνει να </a:t>
            </a:r>
            <a:r>
              <a:rPr lang="el-GR" sz="4000" dirty="0" err="1"/>
              <a:t>αρρωστούμε</a:t>
            </a:r>
            <a:r>
              <a:rPr lang="el-GR" sz="4000" dirty="0"/>
              <a:t>. </a:t>
            </a:r>
            <a:endParaRPr lang="en-US" sz="4000" dirty="0"/>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5" name="Picture 4">
            <a:extLst>
              <a:ext uri="{FF2B5EF4-FFF2-40B4-BE49-F238E27FC236}">
                <a16:creationId xmlns:a16="http://schemas.microsoft.com/office/drawing/2014/main" id="{8165951D-A29D-4237-9B9C-20DEDF041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012" y="1914294"/>
            <a:ext cx="3857336" cy="4528441"/>
          </a:xfrm>
          <a:prstGeom prst="rect">
            <a:avLst/>
          </a:prstGeom>
        </p:spPr>
      </p:pic>
      <p:pic>
        <p:nvPicPr>
          <p:cNvPr id="7" name="Picture 6">
            <a:extLst>
              <a:ext uri="{FF2B5EF4-FFF2-40B4-BE49-F238E27FC236}">
                <a16:creationId xmlns:a16="http://schemas.microsoft.com/office/drawing/2014/main" id="{A1B78ABF-BF19-4323-9528-265101F76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965" y="1914294"/>
            <a:ext cx="4522612" cy="4546228"/>
          </a:xfrm>
          <a:prstGeom prst="rect">
            <a:avLst/>
          </a:prstGeom>
        </p:spPr>
      </p:pic>
    </p:spTree>
    <p:extLst>
      <p:ext uri="{BB962C8B-B14F-4D97-AF65-F5344CB8AC3E}">
        <p14:creationId xmlns:p14="http://schemas.microsoft.com/office/powerpoint/2010/main" val="355726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5" name="Picture 4">
            <a:extLst>
              <a:ext uri="{FF2B5EF4-FFF2-40B4-BE49-F238E27FC236}">
                <a16:creationId xmlns:a16="http://schemas.microsoft.com/office/drawing/2014/main" id="{BD0B8192-B840-4911-80C0-0A567E261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5" y="2057401"/>
            <a:ext cx="4278790" cy="3971007"/>
          </a:xfrm>
          <a:prstGeom prst="rect">
            <a:avLst/>
          </a:prstGeom>
        </p:spPr>
      </p:pic>
      <p:pic>
        <p:nvPicPr>
          <p:cNvPr id="7" name="Picture 6">
            <a:extLst>
              <a:ext uri="{FF2B5EF4-FFF2-40B4-BE49-F238E27FC236}">
                <a16:creationId xmlns:a16="http://schemas.microsoft.com/office/drawing/2014/main" id="{B137D384-EE5A-4ECE-8EF4-C4D27A24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977" y="2270757"/>
            <a:ext cx="3592813" cy="3822870"/>
          </a:xfrm>
          <a:prstGeom prst="rect">
            <a:avLst/>
          </a:prstGeom>
        </p:spPr>
      </p:pic>
    </p:spTree>
    <p:extLst>
      <p:ext uri="{BB962C8B-B14F-4D97-AF65-F5344CB8AC3E}">
        <p14:creationId xmlns:p14="http://schemas.microsoft.com/office/powerpoint/2010/main" val="260710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7" name="Picture 6">
            <a:extLst>
              <a:ext uri="{FF2B5EF4-FFF2-40B4-BE49-F238E27FC236}">
                <a16:creationId xmlns:a16="http://schemas.microsoft.com/office/drawing/2014/main" id="{233C3B19-52D3-4ED4-81FD-21F66049E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342" y="2294373"/>
            <a:ext cx="4615552" cy="3942683"/>
          </a:xfrm>
          <a:prstGeom prst="rect">
            <a:avLst/>
          </a:prstGeom>
        </p:spPr>
      </p:pic>
      <p:pic>
        <p:nvPicPr>
          <p:cNvPr id="10" name="Picture 9">
            <a:extLst>
              <a:ext uri="{FF2B5EF4-FFF2-40B4-BE49-F238E27FC236}">
                <a16:creationId xmlns:a16="http://schemas.microsoft.com/office/drawing/2014/main" id="{BD749DD6-F789-47C0-BF8E-CF6954A91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157" y="1845288"/>
            <a:ext cx="3992034" cy="4318390"/>
          </a:xfrm>
          <a:prstGeom prst="rect">
            <a:avLst/>
          </a:prstGeom>
        </p:spPr>
      </p:pic>
    </p:spTree>
    <p:extLst>
      <p:ext uri="{BB962C8B-B14F-4D97-AF65-F5344CB8AC3E}">
        <p14:creationId xmlns:p14="http://schemas.microsoft.com/office/powerpoint/2010/main" val="67300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5" name="Picture 4">
            <a:extLst>
              <a:ext uri="{FF2B5EF4-FFF2-40B4-BE49-F238E27FC236}">
                <a16:creationId xmlns:a16="http://schemas.microsoft.com/office/drawing/2014/main" id="{51AE655F-D322-4F63-80CB-820E81C81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01" y="2237172"/>
            <a:ext cx="4166295" cy="3640774"/>
          </a:xfrm>
          <a:prstGeom prst="rect">
            <a:avLst/>
          </a:prstGeom>
        </p:spPr>
      </p:pic>
      <p:pic>
        <p:nvPicPr>
          <p:cNvPr id="7" name="Picture 6">
            <a:extLst>
              <a:ext uri="{FF2B5EF4-FFF2-40B4-BE49-F238E27FC236}">
                <a16:creationId xmlns:a16="http://schemas.microsoft.com/office/drawing/2014/main" id="{DCCDED58-1EFB-4815-8B33-D9C7745A1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753" y="2057401"/>
            <a:ext cx="3009453" cy="4203332"/>
          </a:xfrm>
          <a:prstGeom prst="rect">
            <a:avLst/>
          </a:prstGeom>
        </p:spPr>
      </p:pic>
      <p:pic>
        <p:nvPicPr>
          <p:cNvPr id="10" name="Picture 9">
            <a:extLst>
              <a:ext uri="{FF2B5EF4-FFF2-40B4-BE49-F238E27FC236}">
                <a16:creationId xmlns:a16="http://schemas.microsoft.com/office/drawing/2014/main" id="{9CA525FB-838E-4304-BCA8-B2A03DE8D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679" y="2237172"/>
            <a:ext cx="3610176" cy="3974456"/>
          </a:xfrm>
          <a:prstGeom prst="rect">
            <a:avLst/>
          </a:prstGeom>
        </p:spPr>
      </p:pic>
    </p:spTree>
    <p:extLst>
      <p:ext uri="{BB962C8B-B14F-4D97-AF65-F5344CB8AC3E}">
        <p14:creationId xmlns:p14="http://schemas.microsoft.com/office/powerpoint/2010/main" val="107304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5" name="Picture 4">
            <a:extLst>
              <a:ext uri="{FF2B5EF4-FFF2-40B4-BE49-F238E27FC236}">
                <a16:creationId xmlns:a16="http://schemas.microsoft.com/office/drawing/2014/main" id="{B071DF4E-E358-40D9-8890-567353829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22" y="2057401"/>
            <a:ext cx="3484396" cy="4042793"/>
          </a:xfrm>
          <a:prstGeom prst="rect">
            <a:avLst/>
          </a:prstGeom>
        </p:spPr>
      </p:pic>
      <p:pic>
        <p:nvPicPr>
          <p:cNvPr id="7" name="Picture 6">
            <a:extLst>
              <a:ext uri="{FF2B5EF4-FFF2-40B4-BE49-F238E27FC236}">
                <a16:creationId xmlns:a16="http://schemas.microsoft.com/office/drawing/2014/main" id="{A6145E3F-9DBD-498F-89E7-6FECAA2AD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762" y="1857578"/>
            <a:ext cx="4465575" cy="4442437"/>
          </a:xfrm>
          <a:prstGeom prst="rect">
            <a:avLst/>
          </a:prstGeom>
        </p:spPr>
      </p:pic>
    </p:spTree>
    <p:extLst>
      <p:ext uri="{BB962C8B-B14F-4D97-AF65-F5344CB8AC3E}">
        <p14:creationId xmlns:p14="http://schemas.microsoft.com/office/powerpoint/2010/main" val="339191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560186"/>
            <a:ext cx="9455458" cy="1293028"/>
          </a:xfrm>
        </p:spPr>
        <p:txBody>
          <a:bodyPr/>
          <a:lstStyle/>
          <a:p>
            <a:pPr algn="ctr"/>
            <a:r>
              <a:rPr lang="el-GR" b="1" dirty="0" err="1"/>
              <a:t>Πανω</a:t>
            </a:r>
            <a:r>
              <a:rPr lang="el-GR" b="1" dirty="0"/>
              <a:t> ή </a:t>
            </a:r>
            <a:r>
              <a:rPr lang="el-GR" b="1" dirty="0" err="1"/>
              <a:t>κατω</a:t>
            </a:r>
            <a:r>
              <a:rPr lang="el-GR" b="1" dirty="0"/>
              <a:t>;</a:t>
            </a:r>
          </a:p>
        </p:txBody>
      </p:sp>
      <p:pic>
        <p:nvPicPr>
          <p:cNvPr id="5" name="Picture 4">
            <a:extLst>
              <a:ext uri="{FF2B5EF4-FFF2-40B4-BE49-F238E27FC236}">
                <a16:creationId xmlns:a16="http://schemas.microsoft.com/office/drawing/2014/main" id="{040A0D35-E743-47AE-95B2-ADF53F8EE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393" y="1654446"/>
            <a:ext cx="7087214" cy="5555461"/>
          </a:xfrm>
          <a:prstGeom prst="rect">
            <a:avLst/>
          </a:prstGeom>
        </p:spPr>
      </p:pic>
    </p:spTree>
    <p:extLst>
      <p:ext uri="{BB962C8B-B14F-4D97-AF65-F5344CB8AC3E}">
        <p14:creationId xmlns:p14="http://schemas.microsoft.com/office/powerpoint/2010/main" val="23188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Πεσ</a:t>
            </a:r>
            <a:r>
              <a:rPr lang="el-GR" b="1" dirty="0"/>
              <a:t> </a:t>
            </a:r>
            <a:r>
              <a:rPr lang="el-GR" b="1" dirty="0" err="1"/>
              <a:t>προφορικα</a:t>
            </a:r>
            <a:r>
              <a:rPr lang="el-GR" b="1" dirty="0"/>
              <a:t> που </a:t>
            </a:r>
            <a:r>
              <a:rPr lang="el-GR" b="1" dirty="0" err="1"/>
              <a:t>ειναι</a:t>
            </a:r>
            <a:r>
              <a:rPr lang="el-GR" b="1" dirty="0"/>
              <a:t> τα </a:t>
            </a:r>
            <a:r>
              <a:rPr lang="el-GR" b="1" dirty="0" err="1"/>
              <a:t>αντικειμνα</a:t>
            </a:r>
            <a:endParaRPr lang="el-GR" b="1" dirty="0"/>
          </a:p>
        </p:txBody>
      </p:sp>
      <p:pic>
        <p:nvPicPr>
          <p:cNvPr id="5" name="Picture 4">
            <a:extLst>
              <a:ext uri="{FF2B5EF4-FFF2-40B4-BE49-F238E27FC236}">
                <a16:creationId xmlns:a16="http://schemas.microsoft.com/office/drawing/2014/main" id="{219EDE2F-4E44-477B-A15E-91B74AD7B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80" y="2343704"/>
            <a:ext cx="4884843" cy="4645754"/>
          </a:xfrm>
          <a:prstGeom prst="rect">
            <a:avLst/>
          </a:prstGeom>
        </p:spPr>
      </p:pic>
      <p:sp>
        <p:nvSpPr>
          <p:cNvPr id="6" name="Speech Bubble: Oval 5">
            <a:extLst>
              <a:ext uri="{FF2B5EF4-FFF2-40B4-BE49-F238E27FC236}">
                <a16:creationId xmlns:a16="http://schemas.microsoft.com/office/drawing/2014/main" id="{B69025B2-212D-42D9-B6CF-3D7F0FFC6132}"/>
              </a:ext>
            </a:extLst>
          </p:cNvPr>
          <p:cNvSpPr/>
          <p:nvPr/>
        </p:nvSpPr>
        <p:spPr>
          <a:xfrm>
            <a:off x="7186843" y="2016341"/>
            <a:ext cx="4132186" cy="2825318"/>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Πού είναι το βιβλίο;</a:t>
            </a:r>
          </a:p>
        </p:txBody>
      </p:sp>
      <p:pic>
        <p:nvPicPr>
          <p:cNvPr id="7" name="Picture 6">
            <a:extLst>
              <a:ext uri="{FF2B5EF4-FFF2-40B4-BE49-F238E27FC236}">
                <a16:creationId xmlns:a16="http://schemas.microsoft.com/office/drawing/2014/main" id="{D8692BD7-A427-49D4-9596-A379C0315019}"/>
              </a:ext>
            </a:extLst>
          </p:cNvPr>
          <p:cNvPicPr>
            <a:picLocks noChangeAspect="1"/>
          </p:cNvPicPr>
          <p:nvPr/>
        </p:nvPicPr>
        <p:blipFill>
          <a:blip r:embed="rId3"/>
          <a:stretch>
            <a:fillRect/>
          </a:stretch>
        </p:blipFill>
        <p:spPr>
          <a:xfrm>
            <a:off x="5982115" y="4666581"/>
            <a:ext cx="2143125" cy="2133600"/>
          </a:xfrm>
          <a:prstGeom prst="rect">
            <a:avLst/>
          </a:prstGeom>
        </p:spPr>
      </p:pic>
    </p:spTree>
    <p:extLst>
      <p:ext uri="{BB962C8B-B14F-4D97-AF65-F5344CB8AC3E}">
        <p14:creationId xmlns:p14="http://schemas.microsoft.com/office/powerpoint/2010/main" val="159053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Πεσ</a:t>
            </a:r>
            <a:r>
              <a:rPr lang="el-GR" b="1" dirty="0"/>
              <a:t> </a:t>
            </a:r>
            <a:r>
              <a:rPr lang="el-GR" b="1" dirty="0" err="1"/>
              <a:t>προφορικα</a:t>
            </a:r>
            <a:r>
              <a:rPr lang="el-GR" b="1" dirty="0"/>
              <a:t> που </a:t>
            </a:r>
            <a:r>
              <a:rPr lang="el-GR" b="1" dirty="0" err="1"/>
              <a:t>ειναι</a:t>
            </a:r>
            <a:r>
              <a:rPr lang="el-GR" b="1" dirty="0"/>
              <a:t> τα </a:t>
            </a:r>
            <a:r>
              <a:rPr lang="el-GR" b="1" dirty="0" err="1"/>
              <a:t>αντικειμνα</a:t>
            </a:r>
            <a:endParaRPr lang="el-GR" b="1" dirty="0"/>
          </a:p>
        </p:txBody>
      </p:sp>
      <p:sp>
        <p:nvSpPr>
          <p:cNvPr id="6" name="Speech Bubble: Oval 5">
            <a:extLst>
              <a:ext uri="{FF2B5EF4-FFF2-40B4-BE49-F238E27FC236}">
                <a16:creationId xmlns:a16="http://schemas.microsoft.com/office/drawing/2014/main" id="{B69025B2-212D-42D9-B6CF-3D7F0FFC6132}"/>
              </a:ext>
            </a:extLst>
          </p:cNvPr>
          <p:cNvSpPr/>
          <p:nvPr/>
        </p:nvSpPr>
        <p:spPr>
          <a:xfrm>
            <a:off x="7186843" y="2016341"/>
            <a:ext cx="4132186" cy="2825318"/>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Πού είναι το ψαλίδι;</a:t>
            </a:r>
          </a:p>
        </p:txBody>
      </p:sp>
      <p:pic>
        <p:nvPicPr>
          <p:cNvPr id="7" name="Picture 6">
            <a:extLst>
              <a:ext uri="{FF2B5EF4-FFF2-40B4-BE49-F238E27FC236}">
                <a16:creationId xmlns:a16="http://schemas.microsoft.com/office/drawing/2014/main" id="{D8692BD7-A427-49D4-9596-A379C0315019}"/>
              </a:ext>
            </a:extLst>
          </p:cNvPr>
          <p:cNvPicPr>
            <a:picLocks noChangeAspect="1"/>
          </p:cNvPicPr>
          <p:nvPr/>
        </p:nvPicPr>
        <p:blipFill>
          <a:blip r:embed="rId2"/>
          <a:stretch>
            <a:fillRect/>
          </a:stretch>
        </p:blipFill>
        <p:spPr>
          <a:xfrm>
            <a:off x="5982115" y="4666581"/>
            <a:ext cx="2143125" cy="2133600"/>
          </a:xfrm>
          <a:prstGeom prst="rect">
            <a:avLst/>
          </a:prstGeom>
        </p:spPr>
      </p:pic>
      <p:pic>
        <p:nvPicPr>
          <p:cNvPr id="4" name="Picture 3">
            <a:extLst>
              <a:ext uri="{FF2B5EF4-FFF2-40B4-BE49-F238E27FC236}">
                <a16:creationId xmlns:a16="http://schemas.microsoft.com/office/drawing/2014/main" id="{D80B9946-0F87-49B6-A160-87D569772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73" y="1898622"/>
            <a:ext cx="5669771" cy="4640982"/>
          </a:xfrm>
          <a:prstGeom prst="rect">
            <a:avLst/>
          </a:prstGeom>
        </p:spPr>
      </p:pic>
    </p:spTree>
    <p:extLst>
      <p:ext uri="{BB962C8B-B14F-4D97-AF65-F5344CB8AC3E}">
        <p14:creationId xmlns:p14="http://schemas.microsoft.com/office/powerpoint/2010/main" val="40203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Πεσ</a:t>
            </a:r>
            <a:r>
              <a:rPr lang="el-GR" b="1" dirty="0"/>
              <a:t> </a:t>
            </a:r>
            <a:r>
              <a:rPr lang="el-GR" b="1" dirty="0" err="1"/>
              <a:t>προφορικα</a:t>
            </a:r>
            <a:r>
              <a:rPr lang="el-GR" b="1" dirty="0"/>
              <a:t> που </a:t>
            </a:r>
            <a:r>
              <a:rPr lang="el-GR" b="1" dirty="0" err="1"/>
              <a:t>ειναι</a:t>
            </a:r>
            <a:r>
              <a:rPr lang="el-GR" b="1" dirty="0"/>
              <a:t> τα </a:t>
            </a:r>
            <a:r>
              <a:rPr lang="el-GR" b="1" dirty="0" err="1"/>
              <a:t>αντικειμνα</a:t>
            </a:r>
            <a:endParaRPr lang="el-GR" b="1" dirty="0"/>
          </a:p>
        </p:txBody>
      </p:sp>
      <p:sp>
        <p:nvSpPr>
          <p:cNvPr id="6" name="Speech Bubble: Oval 5">
            <a:extLst>
              <a:ext uri="{FF2B5EF4-FFF2-40B4-BE49-F238E27FC236}">
                <a16:creationId xmlns:a16="http://schemas.microsoft.com/office/drawing/2014/main" id="{B69025B2-212D-42D9-B6CF-3D7F0FFC6132}"/>
              </a:ext>
            </a:extLst>
          </p:cNvPr>
          <p:cNvSpPr/>
          <p:nvPr/>
        </p:nvSpPr>
        <p:spPr>
          <a:xfrm>
            <a:off x="7186843" y="2016341"/>
            <a:ext cx="4132186" cy="2825318"/>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Πού είναι η ρίγα;</a:t>
            </a:r>
          </a:p>
        </p:txBody>
      </p:sp>
      <p:pic>
        <p:nvPicPr>
          <p:cNvPr id="7" name="Picture 6">
            <a:extLst>
              <a:ext uri="{FF2B5EF4-FFF2-40B4-BE49-F238E27FC236}">
                <a16:creationId xmlns:a16="http://schemas.microsoft.com/office/drawing/2014/main" id="{D8692BD7-A427-49D4-9596-A379C0315019}"/>
              </a:ext>
            </a:extLst>
          </p:cNvPr>
          <p:cNvPicPr>
            <a:picLocks noChangeAspect="1"/>
          </p:cNvPicPr>
          <p:nvPr/>
        </p:nvPicPr>
        <p:blipFill>
          <a:blip r:embed="rId2"/>
          <a:stretch>
            <a:fillRect/>
          </a:stretch>
        </p:blipFill>
        <p:spPr>
          <a:xfrm>
            <a:off x="5982115" y="4666581"/>
            <a:ext cx="2143125" cy="2133600"/>
          </a:xfrm>
          <a:prstGeom prst="rect">
            <a:avLst/>
          </a:prstGeom>
        </p:spPr>
      </p:pic>
      <p:pic>
        <p:nvPicPr>
          <p:cNvPr id="4" name="Picture 3">
            <a:extLst>
              <a:ext uri="{FF2B5EF4-FFF2-40B4-BE49-F238E27FC236}">
                <a16:creationId xmlns:a16="http://schemas.microsoft.com/office/drawing/2014/main" id="{B76CC56C-E265-4A53-9B0F-9374D58CB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37" y="2149986"/>
            <a:ext cx="4541914" cy="4298052"/>
          </a:xfrm>
          <a:prstGeom prst="rect">
            <a:avLst/>
          </a:prstGeom>
        </p:spPr>
      </p:pic>
    </p:spTree>
    <p:extLst>
      <p:ext uri="{BB962C8B-B14F-4D97-AF65-F5344CB8AC3E}">
        <p14:creationId xmlns:p14="http://schemas.microsoft.com/office/powerpoint/2010/main" val="217188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Πεσ</a:t>
            </a:r>
            <a:r>
              <a:rPr lang="el-GR" b="1" dirty="0"/>
              <a:t> </a:t>
            </a:r>
            <a:r>
              <a:rPr lang="el-GR" b="1" dirty="0" err="1"/>
              <a:t>προφορικα</a:t>
            </a:r>
            <a:r>
              <a:rPr lang="el-GR" b="1" dirty="0"/>
              <a:t> που </a:t>
            </a:r>
            <a:r>
              <a:rPr lang="el-GR" b="1" dirty="0" err="1"/>
              <a:t>ειναι</a:t>
            </a:r>
            <a:r>
              <a:rPr lang="el-GR" b="1" dirty="0"/>
              <a:t> τα </a:t>
            </a:r>
            <a:r>
              <a:rPr lang="el-GR" b="1" dirty="0" err="1"/>
              <a:t>αντικειμνα</a:t>
            </a:r>
            <a:endParaRPr lang="el-GR" b="1" dirty="0"/>
          </a:p>
        </p:txBody>
      </p:sp>
      <p:sp>
        <p:nvSpPr>
          <p:cNvPr id="6" name="Speech Bubble: Oval 5">
            <a:extLst>
              <a:ext uri="{FF2B5EF4-FFF2-40B4-BE49-F238E27FC236}">
                <a16:creationId xmlns:a16="http://schemas.microsoft.com/office/drawing/2014/main" id="{B69025B2-212D-42D9-B6CF-3D7F0FFC6132}"/>
              </a:ext>
            </a:extLst>
          </p:cNvPr>
          <p:cNvSpPr/>
          <p:nvPr/>
        </p:nvSpPr>
        <p:spPr>
          <a:xfrm>
            <a:off x="7186843" y="2016341"/>
            <a:ext cx="4132186" cy="2825318"/>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Πού είναι η τσάντα;</a:t>
            </a:r>
          </a:p>
        </p:txBody>
      </p:sp>
      <p:pic>
        <p:nvPicPr>
          <p:cNvPr id="7" name="Picture 6">
            <a:extLst>
              <a:ext uri="{FF2B5EF4-FFF2-40B4-BE49-F238E27FC236}">
                <a16:creationId xmlns:a16="http://schemas.microsoft.com/office/drawing/2014/main" id="{D8692BD7-A427-49D4-9596-A379C0315019}"/>
              </a:ext>
            </a:extLst>
          </p:cNvPr>
          <p:cNvPicPr>
            <a:picLocks noChangeAspect="1"/>
          </p:cNvPicPr>
          <p:nvPr/>
        </p:nvPicPr>
        <p:blipFill>
          <a:blip r:embed="rId2"/>
          <a:stretch>
            <a:fillRect/>
          </a:stretch>
        </p:blipFill>
        <p:spPr>
          <a:xfrm>
            <a:off x="5982115" y="4666581"/>
            <a:ext cx="2143125" cy="2133600"/>
          </a:xfrm>
          <a:prstGeom prst="rect">
            <a:avLst/>
          </a:prstGeom>
        </p:spPr>
      </p:pic>
      <p:pic>
        <p:nvPicPr>
          <p:cNvPr id="4" name="Picture 3">
            <a:extLst>
              <a:ext uri="{FF2B5EF4-FFF2-40B4-BE49-F238E27FC236}">
                <a16:creationId xmlns:a16="http://schemas.microsoft.com/office/drawing/2014/main" id="{34EB69B6-45F4-42E9-85D1-3BB0D2DFA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7" y="1945484"/>
            <a:ext cx="4198984" cy="4724809"/>
          </a:xfrm>
          <a:prstGeom prst="rect">
            <a:avLst/>
          </a:prstGeom>
        </p:spPr>
      </p:pic>
    </p:spTree>
    <p:extLst>
      <p:ext uri="{BB962C8B-B14F-4D97-AF65-F5344CB8AC3E}">
        <p14:creationId xmlns:p14="http://schemas.microsoft.com/office/powerpoint/2010/main" val="143711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457200" indent="-457200">
              <a:buFont typeface="+mj-lt"/>
              <a:buAutoNum type="arabicPeriod"/>
            </a:pPr>
            <a:r>
              <a:rPr lang="el-GR" dirty="0"/>
              <a:t>Είναι σημαντικό να μην ερχόμαστε σε επαφή με άλλους ανθρώπους γιατί ο ιός αυτός μεταδίδεται πολύ εύκολα. </a:t>
            </a:r>
            <a:r>
              <a:rPr lang="el-GR" b="1" dirty="0">
                <a:solidFill>
                  <a:schemeClr val="accent1">
                    <a:lumMod val="75000"/>
                  </a:schemeClr>
                </a:solidFill>
              </a:rPr>
              <a:t>Μένουμε σπίτι</a:t>
            </a:r>
            <a:r>
              <a:rPr lang="el-GR" b="1" dirty="0"/>
              <a:t> </a:t>
            </a:r>
            <a:r>
              <a:rPr lang="el-GR" dirty="0"/>
              <a:t>και περνάμε όμορφα τον χρόνο μας με την οικογένειά μας. </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l-GR" dirty="0"/>
              <a:t>2.   </a:t>
            </a:r>
            <a:r>
              <a:rPr lang="el-GR" b="1" dirty="0">
                <a:solidFill>
                  <a:schemeClr val="accent1">
                    <a:lumMod val="75000"/>
                  </a:schemeClr>
                </a:solidFill>
              </a:rPr>
              <a:t>Πλένουμε</a:t>
            </a:r>
            <a:r>
              <a:rPr lang="el-GR" dirty="0"/>
              <a:t> προσεχτικά τα χέρια μας. </a:t>
            </a:r>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31F272-5BAB-4784-9454-DEAD2744521E}"/>
              </a:ext>
            </a:extLst>
          </p:cNvPr>
          <p:cNvPicPr>
            <a:picLocks noChangeAspect="1"/>
          </p:cNvPicPr>
          <p:nvPr/>
        </p:nvPicPr>
        <p:blipFill>
          <a:blip r:embed="rId3"/>
          <a:stretch>
            <a:fillRect/>
          </a:stretch>
        </p:blipFill>
        <p:spPr>
          <a:xfrm>
            <a:off x="4575976" y="3123767"/>
            <a:ext cx="1946152" cy="1433616"/>
          </a:xfrm>
          <a:prstGeom prst="rect">
            <a:avLst/>
          </a:prstGeom>
        </p:spPr>
      </p:pic>
      <p:pic>
        <p:nvPicPr>
          <p:cNvPr id="5" name="Picture 4">
            <a:extLst>
              <a:ext uri="{FF2B5EF4-FFF2-40B4-BE49-F238E27FC236}">
                <a16:creationId xmlns:a16="http://schemas.microsoft.com/office/drawing/2014/main" id="{8B4F4821-455E-4BA7-BEE6-4DC422C9A058}"/>
              </a:ext>
            </a:extLst>
          </p:cNvPr>
          <p:cNvPicPr>
            <a:picLocks noChangeAspect="1"/>
          </p:cNvPicPr>
          <p:nvPr/>
        </p:nvPicPr>
        <p:blipFill>
          <a:blip r:embed="rId4"/>
          <a:stretch>
            <a:fillRect/>
          </a:stretch>
        </p:blipFill>
        <p:spPr>
          <a:xfrm>
            <a:off x="4477489" y="4918229"/>
            <a:ext cx="2143125" cy="1748484"/>
          </a:xfrm>
          <a:prstGeom prst="rect">
            <a:avLst/>
          </a:prstGeom>
        </p:spPr>
      </p:pic>
    </p:spTree>
    <p:extLst>
      <p:ext uri="{BB962C8B-B14F-4D97-AF65-F5344CB8AC3E}">
        <p14:creationId xmlns:p14="http://schemas.microsoft.com/office/powerpoint/2010/main" val="259785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Πεσ</a:t>
            </a:r>
            <a:r>
              <a:rPr lang="el-GR" b="1" dirty="0"/>
              <a:t> </a:t>
            </a:r>
            <a:r>
              <a:rPr lang="el-GR" b="1" dirty="0" err="1"/>
              <a:t>προφορικα</a:t>
            </a:r>
            <a:r>
              <a:rPr lang="el-GR" b="1" dirty="0"/>
              <a:t> που </a:t>
            </a:r>
            <a:r>
              <a:rPr lang="el-GR" b="1" dirty="0" err="1"/>
              <a:t>ειναι</a:t>
            </a:r>
            <a:r>
              <a:rPr lang="el-GR" b="1" dirty="0"/>
              <a:t> τα </a:t>
            </a:r>
            <a:r>
              <a:rPr lang="el-GR" b="1" dirty="0" err="1"/>
              <a:t>αντικειμνα</a:t>
            </a:r>
            <a:endParaRPr lang="el-GR" b="1" dirty="0"/>
          </a:p>
        </p:txBody>
      </p:sp>
      <p:sp>
        <p:nvSpPr>
          <p:cNvPr id="6" name="Speech Bubble: Oval 5">
            <a:extLst>
              <a:ext uri="{FF2B5EF4-FFF2-40B4-BE49-F238E27FC236}">
                <a16:creationId xmlns:a16="http://schemas.microsoft.com/office/drawing/2014/main" id="{B69025B2-212D-42D9-B6CF-3D7F0FFC6132}"/>
              </a:ext>
            </a:extLst>
          </p:cNvPr>
          <p:cNvSpPr/>
          <p:nvPr/>
        </p:nvSpPr>
        <p:spPr>
          <a:xfrm>
            <a:off x="7186843" y="2016341"/>
            <a:ext cx="4132186" cy="2825318"/>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Πού είναι η ξύστρα;</a:t>
            </a:r>
          </a:p>
        </p:txBody>
      </p:sp>
      <p:pic>
        <p:nvPicPr>
          <p:cNvPr id="7" name="Picture 6">
            <a:extLst>
              <a:ext uri="{FF2B5EF4-FFF2-40B4-BE49-F238E27FC236}">
                <a16:creationId xmlns:a16="http://schemas.microsoft.com/office/drawing/2014/main" id="{D8692BD7-A427-49D4-9596-A379C0315019}"/>
              </a:ext>
            </a:extLst>
          </p:cNvPr>
          <p:cNvPicPr>
            <a:picLocks noChangeAspect="1"/>
          </p:cNvPicPr>
          <p:nvPr/>
        </p:nvPicPr>
        <p:blipFill>
          <a:blip r:embed="rId2"/>
          <a:stretch>
            <a:fillRect/>
          </a:stretch>
        </p:blipFill>
        <p:spPr>
          <a:xfrm>
            <a:off x="5982115" y="4666581"/>
            <a:ext cx="2143125" cy="2133600"/>
          </a:xfrm>
          <a:prstGeom prst="rect">
            <a:avLst/>
          </a:prstGeom>
        </p:spPr>
      </p:pic>
      <p:pic>
        <p:nvPicPr>
          <p:cNvPr id="4" name="Picture 3">
            <a:extLst>
              <a:ext uri="{FF2B5EF4-FFF2-40B4-BE49-F238E27FC236}">
                <a16:creationId xmlns:a16="http://schemas.microsoft.com/office/drawing/2014/main" id="{D464E544-D901-4898-B73B-A2D873B6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055" y="2214564"/>
            <a:ext cx="4138019" cy="4435224"/>
          </a:xfrm>
          <a:prstGeom prst="rect">
            <a:avLst/>
          </a:prstGeom>
        </p:spPr>
      </p:pic>
    </p:spTree>
    <p:extLst>
      <p:ext uri="{BB962C8B-B14F-4D97-AF65-F5344CB8AC3E}">
        <p14:creationId xmlns:p14="http://schemas.microsoft.com/office/powerpoint/2010/main" val="175435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αρσενικο</a:t>
            </a:r>
            <a:r>
              <a:rPr lang="el-GR" b="1" dirty="0"/>
              <a:t>» </a:t>
            </a:r>
          </a:p>
        </p:txBody>
      </p:sp>
      <p:pic>
        <p:nvPicPr>
          <p:cNvPr id="4" name="Picture 3">
            <a:extLst>
              <a:ext uri="{FF2B5EF4-FFF2-40B4-BE49-F238E27FC236}">
                <a16:creationId xmlns:a16="http://schemas.microsoft.com/office/drawing/2014/main" id="{3842E530-49CA-4C96-85D1-8FCF425F9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20" y="2057401"/>
            <a:ext cx="8763759" cy="4625268"/>
          </a:xfrm>
          <a:prstGeom prst="rect">
            <a:avLst/>
          </a:prstGeom>
        </p:spPr>
      </p:pic>
    </p:spTree>
    <p:extLst>
      <p:ext uri="{BB962C8B-B14F-4D97-AF65-F5344CB8AC3E}">
        <p14:creationId xmlns:p14="http://schemas.microsoft.com/office/powerpoint/2010/main" val="400013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θηλυκο</a:t>
            </a:r>
            <a:r>
              <a:rPr lang="el-GR" b="1" dirty="0"/>
              <a:t>» </a:t>
            </a:r>
          </a:p>
        </p:txBody>
      </p:sp>
      <p:pic>
        <p:nvPicPr>
          <p:cNvPr id="6" name="Picture 5">
            <a:extLst>
              <a:ext uri="{FF2B5EF4-FFF2-40B4-BE49-F238E27FC236}">
                <a16:creationId xmlns:a16="http://schemas.microsoft.com/office/drawing/2014/main" id="{530F25BF-BA0A-4621-8084-F295A9B25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41" y="1946702"/>
            <a:ext cx="8748518" cy="4911298"/>
          </a:xfrm>
          <a:prstGeom prst="rect">
            <a:avLst/>
          </a:prstGeom>
        </p:spPr>
      </p:pic>
    </p:spTree>
    <p:extLst>
      <p:ext uri="{BB962C8B-B14F-4D97-AF65-F5344CB8AC3E}">
        <p14:creationId xmlns:p14="http://schemas.microsoft.com/office/powerpoint/2010/main" val="295939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pPr algn="ctr"/>
            <a:r>
              <a:rPr lang="el-GR" b="1" dirty="0" err="1"/>
              <a:t>Θυμαμαι</a:t>
            </a:r>
            <a:r>
              <a:rPr lang="el-GR" b="1" dirty="0"/>
              <a:t> τα </a:t>
            </a:r>
            <a:r>
              <a:rPr lang="el-GR" b="1" dirty="0" err="1"/>
              <a:t>τρια</a:t>
            </a:r>
            <a:r>
              <a:rPr lang="el-GR" b="1" dirty="0"/>
              <a:t> </a:t>
            </a:r>
            <a:r>
              <a:rPr lang="el-GR" b="1" dirty="0" err="1"/>
              <a:t>γενη</a:t>
            </a:r>
            <a:br>
              <a:rPr lang="el-GR" b="1" dirty="0"/>
            </a:br>
            <a:r>
              <a:rPr lang="el-GR" b="1" dirty="0"/>
              <a:t>«</a:t>
            </a:r>
            <a:r>
              <a:rPr lang="el-GR" b="1" dirty="0" err="1"/>
              <a:t>ουδετερο</a:t>
            </a:r>
            <a:r>
              <a:rPr lang="el-GR" b="1" dirty="0"/>
              <a:t>» </a:t>
            </a:r>
          </a:p>
        </p:txBody>
      </p:sp>
      <p:pic>
        <p:nvPicPr>
          <p:cNvPr id="5" name="Picture 4">
            <a:extLst>
              <a:ext uri="{FF2B5EF4-FFF2-40B4-BE49-F238E27FC236}">
                <a16:creationId xmlns:a16="http://schemas.microsoft.com/office/drawing/2014/main" id="{BB16318B-5514-4D8C-9BA7-CC362C351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30" y="2057401"/>
            <a:ext cx="8756139" cy="4629431"/>
          </a:xfrm>
          <a:prstGeom prst="rect">
            <a:avLst/>
          </a:prstGeom>
        </p:spPr>
      </p:pic>
    </p:spTree>
    <p:extLst>
      <p:ext uri="{BB962C8B-B14F-4D97-AF65-F5344CB8AC3E}">
        <p14:creationId xmlns:p14="http://schemas.microsoft.com/office/powerpoint/2010/main" val="343751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8D13E-181F-45EC-AFA9-AB66C0FA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04" y="1062754"/>
            <a:ext cx="9624894" cy="5212329"/>
          </a:xfrm>
          <a:prstGeom prst="rect">
            <a:avLst/>
          </a:prstGeom>
        </p:spPr>
      </p:pic>
      <p:sp>
        <p:nvSpPr>
          <p:cNvPr id="2" name="Title 1">
            <a:extLst>
              <a:ext uri="{FF2B5EF4-FFF2-40B4-BE49-F238E27FC236}">
                <a16:creationId xmlns:a16="http://schemas.microsoft.com/office/drawing/2014/main" id="{3EFBE49A-D079-475E-ABE4-EADC6AD4D98C}"/>
              </a:ext>
            </a:extLst>
          </p:cNvPr>
          <p:cNvSpPr>
            <a:spLocks noGrp="1"/>
          </p:cNvSpPr>
          <p:nvPr>
            <p:ph type="title"/>
          </p:nvPr>
        </p:nvSpPr>
        <p:spPr>
          <a:xfrm>
            <a:off x="2913888" y="142581"/>
            <a:ext cx="8610600" cy="1293028"/>
          </a:xfrm>
        </p:spPr>
        <p:txBody>
          <a:bodyPr>
            <a:normAutofit/>
          </a:bodyPr>
          <a:lstStyle/>
          <a:p>
            <a:pPr algn="ctr"/>
            <a:r>
              <a:rPr lang="en-US" sz="4400" b="1" dirty="0">
                <a:effectLst>
                  <a:outerShdw blurRad="38100" dist="38100" dir="2700000" algn="tl">
                    <a:srgbClr val="000000">
                      <a:alpha val="43137"/>
                    </a:srgbClr>
                  </a:outerShdw>
                </a:effectLst>
              </a:rPr>
              <a:t>Quizlet</a:t>
            </a:r>
            <a:endParaRPr lang="el-GR" sz="4400" b="1" dirty="0">
              <a:effectLst>
                <a:outerShdw blurRad="38100" dist="38100" dir="2700000" algn="tl">
                  <a:srgbClr val="000000">
                    <a:alpha val="43137"/>
                  </a:srgbClr>
                </a:outerShdw>
              </a:effectLst>
            </a:endParaRPr>
          </a:p>
        </p:txBody>
      </p:sp>
      <p:sp>
        <p:nvSpPr>
          <p:cNvPr id="11" name="Up Arrow 6">
            <a:extLst>
              <a:ext uri="{FF2B5EF4-FFF2-40B4-BE49-F238E27FC236}">
                <a16:creationId xmlns:a16="http://schemas.microsoft.com/office/drawing/2014/main" id="{DB24F732-0861-4BBE-9262-21BDB170C733}"/>
              </a:ext>
            </a:extLst>
          </p:cNvPr>
          <p:cNvSpPr/>
          <p:nvPr/>
        </p:nvSpPr>
        <p:spPr>
          <a:xfrm>
            <a:off x="9142456" y="2774982"/>
            <a:ext cx="1606762" cy="19595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2.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2" name="Up Arrow 6">
            <a:extLst>
              <a:ext uri="{FF2B5EF4-FFF2-40B4-BE49-F238E27FC236}">
                <a16:creationId xmlns:a16="http://schemas.microsoft.com/office/drawing/2014/main" id="{7EEDEF3D-1923-486D-990B-A0E5A5A35CE3}"/>
              </a:ext>
            </a:extLst>
          </p:cNvPr>
          <p:cNvSpPr/>
          <p:nvPr/>
        </p:nvSpPr>
        <p:spPr>
          <a:xfrm rot="4496440">
            <a:off x="5571603" y="5362553"/>
            <a:ext cx="1620387" cy="195447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3</a:t>
            </a:r>
            <a:r>
              <a:rPr lang="el-GR" dirty="0">
                <a:solidFill>
                  <a:schemeClr val="tx1"/>
                </a:solidFill>
              </a:rPr>
              <a:t>.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3" name="Oval 12">
            <a:hlinkClick r:id="rId3"/>
            <a:extLst>
              <a:ext uri="{FF2B5EF4-FFF2-40B4-BE49-F238E27FC236}">
                <a16:creationId xmlns:a16="http://schemas.microsoft.com/office/drawing/2014/main" id="{FE598619-5746-4F87-B2D7-7DFF00CF927F}"/>
              </a:ext>
            </a:extLst>
          </p:cNvPr>
          <p:cNvSpPr/>
          <p:nvPr/>
        </p:nvSpPr>
        <p:spPr>
          <a:xfrm>
            <a:off x="2041463" y="185442"/>
            <a:ext cx="2679192" cy="877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1. Πάτησε εδώ</a:t>
            </a:r>
          </a:p>
        </p:txBody>
      </p:sp>
    </p:spTree>
    <p:extLst>
      <p:ext uri="{BB962C8B-B14F-4D97-AF65-F5344CB8AC3E}">
        <p14:creationId xmlns:p14="http://schemas.microsoft.com/office/powerpoint/2010/main" val="270585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D0D0-B1C8-4C18-B652-99A604E70E95}"/>
              </a:ext>
            </a:extLst>
          </p:cNvPr>
          <p:cNvSpPr>
            <a:spLocks noGrp="1"/>
          </p:cNvSpPr>
          <p:nvPr>
            <p:ph type="title"/>
          </p:nvPr>
        </p:nvSpPr>
        <p:spPr>
          <a:xfrm>
            <a:off x="2895600" y="639315"/>
            <a:ext cx="8610600" cy="1293028"/>
          </a:xfrm>
        </p:spPr>
        <p:txBody>
          <a:bodyPr/>
          <a:lstStyle/>
          <a:p>
            <a:pPr algn="ctr"/>
            <a:r>
              <a:rPr lang="el-GR" b="1" dirty="0" err="1"/>
              <a:t>Ωρα</a:t>
            </a:r>
            <a:r>
              <a:rPr lang="el-GR" b="1" dirty="0"/>
              <a:t> για </a:t>
            </a:r>
            <a:r>
              <a:rPr lang="el-GR" b="1" dirty="0" err="1"/>
              <a:t>μουσικη</a:t>
            </a:r>
            <a:r>
              <a:rPr lang="el-GR" b="1" dirty="0"/>
              <a:t> και </a:t>
            </a:r>
            <a:r>
              <a:rPr lang="el-GR" b="1" dirty="0" err="1"/>
              <a:t>τραγουδι</a:t>
            </a:r>
            <a:r>
              <a:rPr lang="el-GR" b="1" dirty="0"/>
              <a:t>!</a:t>
            </a:r>
          </a:p>
        </p:txBody>
      </p:sp>
      <p:sp>
        <p:nvSpPr>
          <p:cNvPr id="3" name="Content Placeholder 2">
            <a:extLst>
              <a:ext uri="{FF2B5EF4-FFF2-40B4-BE49-F238E27FC236}">
                <a16:creationId xmlns:a16="http://schemas.microsoft.com/office/drawing/2014/main" id="{BA505855-435F-4D44-AE7E-DF0A984C7E1C}"/>
              </a:ext>
            </a:extLst>
          </p:cNvPr>
          <p:cNvSpPr>
            <a:spLocks noGrp="1"/>
          </p:cNvSpPr>
          <p:nvPr>
            <p:ph idx="1"/>
          </p:nvPr>
        </p:nvSpPr>
        <p:spPr/>
        <p:txBody>
          <a:bodyPr>
            <a:normAutofit/>
          </a:bodyPr>
          <a:lstStyle/>
          <a:p>
            <a:r>
              <a:rPr lang="el-GR" b="1" dirty="0"/>
              <a:t>Τραγούδι:</a:t>
            </a:r>
            <a:r>
              <a:rPr lang="el-GR" dirty="0"/>
              <a:t> </a:t>
            </a:r>
            <a:r>
              <a:rPr lang="el-GR" i="1" dirty="0">
                <a:effectLst>
                  <a:outerShdw blurRad="38100" dist="38100" dir="2700000" algn="tl">
                    <a:srgbClr val="000000">
                      <a:alpha val="43137"/>
                    </a:srgbClr>
                  </a:outerShdw>
                </a:effectLst>
              </a:rPr>
              <a:t>Ο παγωτατζής!</a:t>
            </a:r>
          </a:p>
          <a:p>
            <a:r>
              <a:rPr lang="en-US" dirty="0">
                <a:hlinkClick r:id="rId2"/>
              </a:rPr>
              <a:t>https://www.youtube.com/watch?v=98RTg4JR1zg</a:t>
            </a:r>
            <a:endParaRPr lang="el-GR" dirty="0"/>
          </a:p>
          <a:p>
            <a:endParaRPr lang="el-GR" b="1" dirty="0"/>
          </a:p>
          <a:p>
            <a:pPr marL="0" indent="0">
              <a:buNone/>
            </a:pPr>
            <a:endParaRPr lang="el-GR" b="1" dirty="0"/>
          </a:p>
          <a:p>
            <a:r>
              <a:rPr lang="el-GR" b="1" dirty="0"/>
              <a:t>Ακούω το τραγούδι προσεχτικά και αρκετές φορές για να μπορέσω να θυμηθώ τις λέξεις που λείπουν από τα λόγια που σας τα βάζω πιο κάτω! </a:t>
            </a:r>
          </a:p>
        </p:txBody>
      </p:sp>
      <p:sp>
        <p:nvSpPr>
          <p:cNvPr id="4" name="Up Arrow 6">
            <a:extLst>
              <a:ext uri="{FF2B5EF4-FFF2-40B4-BE49-F238E27FC236}">
                <a16:creationId xmlns:a16="http://schemas.microsoft.com/office/drawing/2014/main" id="{3017522A-BBD7-43CE-BAB2-B5B653B6C61F}"/>
              </a:ext>
            </a:extLst>
          </p:cNvPr>
          <p:cNvSpPr/>
          <p:nvPr/>
        </p:nvSpPr>
        <p:spPr>
          <a:xfrm rot="15067596">
            <a:off x="7929507" y="988676"/>
            <a:ext cx="1653305" cy="250569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Tree>
    <p:extLst>
      <p:ext uri="{BB962C8B-B14F-4D97-AF65-F5344CB8AC3E}">
        <p14:creationId xmlns:p14="http://schemas.microsoft.com/office/powerpoint/2010/main" val="10823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D0D0-B1C8-4C18-B652-99A604E70E95}"/>
              </a:ext>
            </a:extLst>
          </p:cNvPr>
          <p:cNvSpPr>
            <a:spLocks noGrp="1"/>
          </p:cNvSpPr>
          <p:nvPr>
            <p:ph type="title"/>
          </p:nvPr>
        </p:nvSpPr>
        <p:spPr>
          <a:xfrm>
            <a:off x="2176509" y="88899"/>
            <a:ext cx="8610600" cy="1293028"/>
          </a:xfrm>
        </p:spPr>
        <p:txBody>
          <a:bodyPr/>
          <a:lstStyle/>
          <a:p>
            <a:pPr algn="ctr"/>
            <a:r>
              <a:rPr lang="el-GR" b="1" dirty="0"/>
              <a:t>Ο </a:t>
            </a:r>
            <a:r>
              <a:rPr lang="el-GR" b="1" dirty="0" err="1"/>
              <a:t>παγωτατζησ</a:t>
            </a:r>
            <a:endParaRPr lang="el-GR" b="1" dirty="0"/>
          </a:p>
        </p:txBody>
      </p:sp>
      <p:pic>
        <p:nvPicPr>
          <p:cNvPr id="6" name="Picture 5">
            <a:extLst>
              <a:ext uri="{FF2B5EF4-FFF2-40B4-BE49-F238E27FC236}">
                <a16:creationId xmlns:a16="http://schemas.microsoft.com/office/drawing/2014/main" id="{85BE1856-63B4-4109-8279-39C5F5D02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32" y="1108455"/>
            <a:ext cx="4223721" cy="5934118"/>
          </a:xfrm>
          <a:prstGeom prst="rect">
            <a:avLst/>
          </a:prstGeom>
        </p:spPr>
      </p:pic>
      <p:pic>
        <p:nvPicPr>
          <p:cNvPr id="8" name="Picture 7">
            <a:extLst>
              <a:ext uri="{FF2B5EF4-FFF2-40B4-BE49-F238E27FC236}">
                <a16:creationId xmlns:a16="http://schemas.microsoft.com/office/drawing/2014/main" id="{11FF9F05-1390-4CA8-B44D-1BCE2A07B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338" y="1130000"/>
            <a:ext cx="3961930" cy="5728000"/>
          </a:xfrm>
          <a:prstGeom prst="rect">
            <a:avLst/>
          </a:prstGeom>
        </p:spPr>
      </p:pic>
    </p:spTree>
    <p:extLst>
      <p:ext uri="{BB962C8B-B14F-4D97-AF65-F5344CB8AC3E}">
        <p14:creationId xmlns:p14="http://schemas.microsoft.com/office/powerpoint/2010/main" val="320998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D0D0-B1C8-4C18-B652-99A604E70E95}"/>
              </a:ext>
            </a:extLst>
          </p:cNvPr>
          <p:cNvSpPr>
            <a:spLocks noGrp="1"/>
          </p:cNvSpPr>
          <p:nvPr>
            <p:ph type="title"/>
          </p:nvPr>
        </p:nvSpPr>
        <p:spPr>
          <a:xfrm>
            <a:off x="2895600" y="639315"/>
            <a:ext cx="8610600" cy="1293028"/>
          </a:xfrm>
        </p:spPr>
        <p:txBody>
          <a:bodyPr/>
          <a:lstStyle/>
          <a:p>
            <a:pPr algn="ctr"/>
            <a:r>
              <a:rPr lang="el-GR" b="1" dirty="0" err="1"/>
              <a:t>Ωρα</a:t>
            </a:r>
            <a:r>
              <a:rPr lang="el-GR" b="1" dirty="0"/>
              <a:t> για </a:t>
            </a:r>
            <a:r>
              <a:rPr lang="el-GR" b="1" dirty="0" err="1"/>
              <a:t>παραμυθι</a:t>
            </a:r>
            <a:r>
              <a:rPr lang="el-GR" b="1" dirty="0"/>
              <a:t>!</a:t>
            </a:r>
          </a:p>
        </p:txBody>
      </p:sp>
      <p:sp>
        <p:nvSpPr>
          <p:cNvPr id="3" name="Content Placeholder 2">
            <a:extLst>
              <a:ext uri="{FF2B5EF4-FFF2-40B4-BE49-F238E27FC236}">
                <a16:creationId xmlns:a16="http://schemas.microsoft.com/office/drawing/2014/main" id="{BA505855-435F-4D44-AE7E-DF0A984C7E1C}"/>
              </a:ext>
            </a:extLst>
          </p:cNvPr>
          <p:cNvSpPr>
            <a:spLocks noGrp="1"/>
          </p:cNvSpPr>
          <p:nvPr>
            <p:ph idx="1"/>
          </p:nvPr>
        </p:nvSpPr>
        <p:spPr/>
        <p:txBody>
          <a:bodyPr>
            <a:normAutofit fontScale="92500"/>
          </a:bodyPr>
          <a:lstStyle/>
          <a:p>
            <a:r>
              <a:rPr lang="el-GR" b="1" dirty="0"/>
              <a:t>Παραμύθι:</a:t>
            </a:r>
            <a:r>
              <a:rPr lang="el-GR" dirty="0"/>
              <a:t> </a:t>
            </a:r>
            <a:r>
              <a:rPr lang="el-GR" i="1" dirty="0">
                <a:effectLst>
                  <a:outerShdw blurRad="38100" dist="38100" dir="2700000" algn="tl">
                    <a:srgbClr val="000000">
                      <a:alpha val="43137"/>
                    </a:srgbClr>
                  </a:outerShdw>
                </a:effectLst>
              </a:rPr>
              <a:t>Το ραγισμένο αυγό! (</a:t>
            </a:r>
            <a:r>
              <a:rPr lang="el-GR" i="1" dirty="0" err="1">
                <a:effectLst>
                  <a:outerShdw blurRad="38100" dist="38100" dir="2700000" algn="tl">
                    <a:srgbClr val="000000">
                      <a:alpha val="43137"/>
                    </a:srgbClr>
                  </a:outerShdw>
                </a:effectLst>
              </a:rPr>
              <a:t>Λούκα</a:t>
            </a:r>
            <a:r>
              <a:rPr lang="el-GR" i="1" dirty="0">
                <a:effectLst>
                  <a:outerShdw blurRad="38100" dist="38100" dir="2700000" algn="tl">
                    <a:srgbClr val="000000">
                      <a:alpha val="43137"/>
                    </a:srgbClr>
                  </a:outerShdw>
                </a:effectLst>
              </a:rPr>
              <a:t> Παναγή)</a:t>
            </a:r>
          </a:p>
          <a:p>
            <a:r>
              <a:rPr lang="en-US" dirty="0">
                <a:hlinkClick r:id="rId2"/>
              </a:rPr>
              <a:t>https://www.youtube.com/watch?v=ugt9y71buqQ&amp;fbclid=IwAR2hCzj4lzS-dmHOxccu1UxcF2MxmssluCEqpy30OylEt3k-4-xSZQaaldg</a:t>
            </a:r>
            <a:endParaRPr lang="el-GR" b="1" dirty="0"/>
          </a:p>
          <a:p>
            <a:r>
              <a:rPr lang="el-GR" b="1" dirty="0"/>
              <a:t>Ακούω το παραμύθι και απαντώ προσεχτικά τις πιο κάτω ερωτήσεις προφορικά!</a:t>
            </a:r>
          </a:p>
          <a:p>
            <a:pPr>
              <a:buFont typeface="Wingdings" panose="05000000000000000000" pitchFamily="2" charset="2"/>
              <a:buChar char="Ø"/>
            </a:pPr>
            <a:r>
              <a:rPr lang="el-GR" dirty="0"/>
              <a:t>Τι έφτιαχναν οι νοικοκυρές για το Πάσχα;</a:t>
            </a:r>
          </a:p>
          <a:p>
            <a:pPr>
              <a:buFont typeface="Wingdings" panose="05000000000000000000" pitchFamily="2" charset="2"/>
              <a:buChar char="Ø"/>
            </a:pPr>
            <a:r>
              <a:rPr lang="el-GR" dirty="0"/>
              <a:t>Πώς γεννήθηκε ο ήρωας του παραμυθιού;</a:t>
            </a:r>
          </a:p>
          <a:p>
            <a:pPr>
              <a:buFont typeface="Wingdings" panose="05000000000000000000" pitchFamily="2" charset="2"/>
              <a:buChar char="Ø"/>
            </a:pPr>
            <a:r>
              <a:rPr lang="el-GR" dirty="0"/>
              <a:t>Τι χρώμα τον έβαψαν;</a:t>
            </a:r>
          </a:p>
          <a:p>
            <a:pPr>
              <a:buFont typeface="Wingdings" panose="05000000000000000000" pitchFamily="2" charset="2"/>
              <a:buChar char="Ø"/>
            </a:pPr>
            <a:r>
              <a:rPr lang="el-GR" dirty="0"/>
              <a:t>Γιατί ράγισε ο </a:t>
            </a:r>
            <a:r>
              <a:rPr lang="el-GR" dirty="0" err="1"/>
              <a:t>Αναστάσης</a:t>
            </a:r>
            <a:r>
              <a:rPr lang="el-GR" dirty="0"/>
              <a:t>;</a:t>
            </a:r>
          </a:p>
          <a:p>
            <a:pPr>
              <a:buFont typeface="Wingdings" panose="05000000000000000000" pitchFamily="2" charset="2"/>
              <a:buChar char="Ø"/>
            </a:pPr>
            <a:r>
              <a:rPr lang="el-GR" dirty="0"/>
              <a:t>Τι έκαναν τα υπόλοιπα αυγά στον </a:t>
            </a:r>
            <a:r>
              <a:rPr lang="el-GR" dirty="0" err="1"/>
              <a:t>Αναστάση</a:t>
            </a:r>
            <a:r>
              <a:rPr lang="el-GR" dirty="0"/>
              <a:t>;</a:t>
            </a:r>
          </a:p>
          <a:p>
            <a:pPr>
              <a:buFont typeface="Wingdings" panose="05000000000000000000" pitchFamily="2" charset="2"/>
              <a:buChar char="Ø"/>
            </a:pPr>
            <a:r>
              <a:rPr lang="el-GR" dirty="0"/>
              <a:t>Πώς υποδέχτηκαν τον </a:t>
            </a:r>
            <a:r>
              <a:rPr lang="el-GR" dirty="0" err="1"/>
              <a:t>Αναστάση</a:t>
            </a:r>
            <a:r>
              <a:rPr lang="el-GR" dirty="0"/>
              <a:t> στο φτωχικό σπίτι;</a:t>
            </a:r>
          </a:p>
          <a:p>
            <a:pPr>
              <a:buFont typeface="Wingdings" panose="05000000000000000000" pitchFamily="2" charset="2"/>
              <a:buChar char="Ø"/>
            </a:pPr>
            <a:endParaRPr lang="el-GR" dirty="0"/>
          </a:p>
        </p:txBody>
      </p:sp>
      <p:sp>
        <p:nvSpPr>
          <p:cNvPr id="4" name="Up Arrow 6">
            <a:extLst>
              <a:ext uri="{FF2B5EF4-FFF2-40B4-BE49-F238E27FC236}">
                <a16:creationId xmlns:a16="http://schemas.microsoft.com/office/drawing/2014/main" id="{3017522A-BBD7-43CE-BAB2-B5B653B6C61F}"/>
              </a:ext>
            </a:extLst>
          </p:cNvPr>
          <p:cNvSpPr/>
          <p:nvPr/>
        </p:nvSpPr>
        <p:spPr>
          <a:xfrm rot="15067596">
            <a:off x="9226655" y="679496"/>
            <a:ext cx="1653305" cy="250569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Tree>
    <p:extLst>
      <p:ext uri="{BB962C8B-B14F-4D97-AF65-F5344CB8AC3E}">
        <p14:creationId xmlns:p14="http://schemas.microsoft.com/office/powerpoint/2010/main" val="350472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7D5D-FD3D-4301-B927-54B587D3994B}"/>
              </a:ext>
            </a:extLst>
          </p:cNvPr>
          <p:cNvSpPr>
            <a:spLocks noGrp="1"/>
          </p:cNvSpPr>
          <p:nvPr>
            <p:ph type="title"/>
          </p:nvPr>
        </p:nvSpPr>
        <p:spPr/>
        <p:txBody>
          <a:bodyPr/>
          <a:lstStyle/>
          <a:p>
            <a:pPr algn="ctr"/>
            <a:r>
              <a:rPr lang="el-GR" b="1" dirty="0" err="1">
                <a:effectLst>
                  <a:outerShdw blurRad="38100" dist="38100" dir="2700000" algn="tl">
                    <a:srgbClr val="000000">
                      <a:alpha val="43137"/>
                    </a:srgbClr>
                  </a:outerShdw>
                </a:effectLst>
              </a:rPr>
              <a:t>Επιπροσθετεσ</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εργασιεσ</a:t>
            </a:r>
            <a:endParaRPr lang="el-GR"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4308DB2-D990-4238-BC44-A3726E2FC9B9}"/>
              </a:ext>
            </a:extLst>
          </p:cNvPr>
          <p:cNvSpPr>
            <a:spLocks noGrp="1"/>
          </p:cNvSpPr>
          <p:nvPr>
            <p:ph idx="1"/>
          </p:nvPr>
        </p:nvSpPr>
        <p:spPr>
          <a:xfrm>
            <a:off x="685800" y="1935332"/>
            <a:ext cx="10820400" cy="4594071"/>
          </a:xfrm>
        </p:spPr>
        <p:txBody>
          <a:bodyPr>
            <a:normAutofit fontScale="92500"/>
          </a:bodyPr>
          <a:lstStyle/>
          <a:p>
            <a:r>
              <a:rPr lang="el-GR" dirty="0"/>
              <a:t>Παιδιά μου σας έχω βάλει μια ακροστιχίδα για να παίξετε!</a:t>
            </a:r>
          </a:p>
          <a:p>
            <a:pPr marL="0" indent="0">
              <a:buNone/>
            </a:pPr>
            <a:endParaRPr lang="el-GR" dirty="0"/>
          </a:p>
          <a:p>
            <a:pPr marL="0" indent="0" algn="ctr">
              <a:lnSpc>
                <a:spcPct val="210000"/>
              </a:lnSpc>
              <a:buNone/>
            </a:pPr>
            <a:r>
              <a:rPr lang="el-GR" b="1" dirty="0">
                <a:effectLst>
                  <a:outerShdw blurRad="38100" dist="38100" dir="2700000" algn="tl">
                    <a:srgbClr val="000000">
                      <a:alpha val="43137"/>
                    </a:srgbClr>
                  </a:outerShdw>
                </a:effectLst>
              </a:rPr>
              <a:t>Εύχομαι να περάσατε καλά το Πάσχα και να είστε χαρούμενοι με τις οικογένειες σας! </a:t>
            </a:r>
          </a:p>
          <a:p>
            <a:pPr marL="0" indent="0" algn="ctr">
              <a:lnSpc>
                <a:spcPct val="210000"/>
              </a:lnSpc>
              <a:buNone/>
            </a:pPr>
            <a:r>
              <a:rPr lang="el-GR" b="1" dirty="0">
                <a:effectLst>
                  <a:outerShdw blurRad="38100" dist="38100" dir="2700000" algn="tl">
                    <a:srgbClr val="000000">
                      <a:alpha val="43137"/>
                    </a:srgbClr>
                  </a:outerShdw>
                </a:effectLst>
              </a:rPr>
              <a:t>Μην ξεχνάτε το σύνθημά μας, ΜΕΝΟΥΜΕ ΣΠΙΤΙ! </a:t>
            </a:r>
          </a:p>
          <a:p>
            <a:pPr marL="0" indent="0" algn="ctr">
              <a:lnSpc>
                <a:spcPct val="210000"/>
              </a:lnSpc>
              <a:buNone/>
            </a:pPr>
            <a:r>
              <a:rPr lang="el-GR" b="1" dirty="0">
                <a:effectLst>
                  <a:outerShdw blurRad="38100" dist="38100" dir="2700000" algn="tl">
                    <a:srgbClr val="000000">
                      <a:alpha val="43137"/>
                    </a:srgbClr>
                  </a:outerShdw>
                </a:effectLst>
              </a:rPr>
              <a:t>Χριστός Ανέστη!</a:t>
            </a:r>
          </a:p>
          <a:p>
            <a:pPr marL="0" indent="0" algn="ctr">
              <a:lnSpc>
                <a:spcPct val="210000"/>
              </a:lnSpc>
              <a:buNone/>
            </a:pPr>
            <a:r>
              <a:rPr lang="el-GR" b="1" dirty="0">
                <a:effectLst>
                  <a:outerShdw blurRad="38100" dist="38100" dir="2700000" algn="tl">
                    <a:srgbClr val="000000">
                      <a:alpha val="43137"/>
                    </a:srgbClr>
                  </a:outerShdw>
                </a:effectLst>
              </a:rPr>
              <a:t>Σας αγαπώ πολύ!</a:t>
            </a:r>
          </a:p>
          <a:p>
            <a:endParaRPr lang="el-GR" dirty="0"/>
          </a:p>
        </p:txBody>
      </p:sp>
    </p:spTree>
    <p:extLst>
      <p:ext uri="{BB962C8B-B14F-4D97-AF65-F5344CB8AC3E}">
        <p14:creationId xmlns:p14="http://schemas.microsoft.com/office/powerpoint/2010/main" val="6349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3.  </a:t>
            </a:r>
            <a:r>
              <a:rPr lang="el-GR" b="1" dirty="0">
                <a:solidFill>
                  <a:schemeClr val="accent1">
                    <a:lumMod val="75000"/>
                  </a:schemeClr>
                </a:solidFill>
              </a:rPr>
              <a:t>Δεν αγγίζουμε με τα χέρια</a:t>
            </a:r>
            <a:r>
              <a:rPr lang="el-GR" dirty="0">
                <a:solidFill>
                  <a:schemeClr val="accent1">
                    <a:lumMod val="75000"/>
                  </a:schemeClr>
                </a:solidFill>
              </a:rPr>
              <a:t> </a:t>
            </a:r>
            <a:r>
              <a:rPr lang="el-GR" dirty="0"/>
              <a:t>το πρόσωπό μας.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r>
              <a:rPr lang="el-GR" dirty="0"/>
              <a:t>4.  </a:t>
            </a:r>
            <a:r>
              <a:rPr lang="el-GR" b="1" dirty="0">
                <a:solidFill>
                  <a:schemeClr val="accent1">
                    <a:lumMod val="75000"/>
                  </a:schemeClr>
                </a:solidFill>
              </a:rPr>
              <a:t>Τρώμε υγιεινά</a:t>
            </a:r>
            <a:r>
              <a:rPr lang="el-GR" dirty="0"/>
              <a:t>. Προτιμούμε τα φρούτα και τα λαχανικά που είναι πλούσια σε                           βιταμίνες. </a:t>
            </a:r>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787ADE-2173-4F9B-A59A-C2A19223AAD8}"/>
              </a:ext>
            </a:extLst>
          </p:cNvPr>
          <p:cNvPicPr>
            <a:picLocks noChangeAspect="1"/>
          </p:cNvPicPr>
          <p:nvPr/>
        </p:nvPicPr>
        <p:blipFill>
          <a:blip r:embed="rId3"/>
          <a:stretch>
            <a:fillRect/>
          </a:stretch>
        </p:blipFill>
        <p:spPr>
          <a:xfrm>
            <a:off x="4051454" y="2657475"/>
            <a:ext cx="2952750" cy="1543050"/>
          </a:xfrm>
          <a:prstGeom prst="rect">
            <a:avLst/>
          </a:prstGeom>
        </p:spPr>
      </p:pic>
      <p:pic>
        <p:nvPicPr>
          <p:cNvPr id="7" name="Picture 6">
            <a:extLst>
              <a:ext uri="{FF2B5EF4-FFF2-40B4-BE49-F238E27FC236}">
                <a16:creationId xmlns:a16="http://schemas.microsoft.com/office/drawing/2014/main" id="{2EFA890A-ED64-4C79-9744-3395CD4B8049}"/>
              </a:ext>
            </a:extLst>
          </p:cNvPr>
          <p:cNvPicPr>
            <a:picLocks noChangeAspect="1"/>
          </p:cNvPicPr>
          <p:nvPr/>
        </p:nvPicPr>
        <p:blipFill>
          <a:blip r:embed="rId4"/>
          <a:stretch>
            <a:fillRect/>
          </a:stretch>
        </p:blipFill>
        <p:spPr>
          <a:xfrm>
            <a:off x="4677363" y="2605968"/>
            <a:ext cx="1700931" cy="1646063"/>
          </a:xfrm>
          <a:prstGeom prst="rect">
            <a:avLst/>
          </a:prstGeom>
        </p:spPr>
      </p:pic>
      <p:pic>
        <p:nvPicPr>
          <p:cNvPr id="8" name="Picture 7">
            <a:extLst>
              <a:ext uri="{FF2B5EF4-FFF2-40B4-BE49-F238E27FC236}">
                <a16:creationId xmlns:a16="http://schemas.microsoft.com/office/drawing/2014/main" id="{70F6627B-ABA4-4DE1-85C7-9A362D0CA1A8}"/>
              </a:ext>
            </a:extLst>
          </p:cNvPr>
          <p:cNvPicPr>
            <a:picLocks noChangeAspect="1"/>
          </p:cNvPicPr>
          <p:nvPr/>
        </p:nvPicPr>
        <p:blipFill>
          <a:blip r:embed="rId5"/>
          <a:stretch>
            <a:fillRect/>
          </a:stretch>
        </p:blipFill>
        <p:spPr>
          <a:xfrm>
            <a:off x="3932390" y="5058887"/>
            <a:ext cx="3190875" cy="1428750"/>
          </a:xfrm>
          <a:prstGeom prst="rect">
            <a:avLst/>
          </a:prstGeom>
        </p:spPr>
      </p:pic>
    </p:spTree>
    <p:extLst>
      <p:ext uri="{BB962C8B-B14F-4D97-AF65-F5344CB8AC3E}">
        <p14:creationId xmlns:p14="http://schemas.microsoft.com/office/powerpoint/2010/main" val="31764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5.  </a:t>
            </a:r>
            <a:r>
              <a:rPr lang="el-GR" b="1" dirty="0">
                <a:solidFill>
                  <a:schemeClr val="accent1">
                    <a:lumMod val="75000"/>
                  </a:schemeClr>
                </a:solidFill>
              </a:rPr>
              <a:t>Κοιμόμαστε αρκετά </a:t>
            </a:r>
            <a:r>
              <a:rPr lang="el-GR" dirty="0"/>
              <a:t>για να είμαστε ξεκούραστοι.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235AC2-31B3-48AF-B5B3-1E52DA9EB023}"/>
              </a:ext>
            </a:extLst>
          </p:cNvPr>
          <p:cNvPicPr>
            <a:picLocks noChangeAspect="1"/>
          </p:cNvPicPr>
          <p:nvPr/>
        </p:nvPicPr>
        <p:blipFill>
          <a:blip r:embed="rId3"/>
          <a:stretch>
            <a:fillRect/>
          </a:stretch>
        </p:blipFill>
        <p:spPr>
          <a:xfrm>
            <a:off x="4261002" y="2604024"/>
            <a:ext cx="2533650" cy="1809750"/>
          </a:xfrm>
          <a:prstGeom prst="rect">
            <a:avLst/>
          </a:prstGeom>
        </p:spPr>
      </p:pic>
    </p:spTree>
    <p:extLst>
      <p:ext uri="{BB962C8B-B14F-4D97-AF65-F5344CB8AC3E}">
        <p14:creationId xmlns:p14="http://schemas.microsoft.com/office/powerpoint/2010/main" val="313195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Τι θα </a:t>
            </a:r>
            <a:r>
              <a:rPr lang="el-GR" b="1" dirty="0" err="1">
                <a:effectLst>
                  <a:outerShdw blurRad="38100" dist="38100" dir="2700000" algn="tl">
                    <a:srgbClr val="000000">
                      <a:alpha val="43137"/>
                    </a:srgbClr>
                  </a:outerShdw>
                </a:effectLst>
                <a:latin typeface="+mn-lt"/>
              </a:rPr>
              <a:t>κανω</a:t>
            </a:r>
            <a:r>
              <a:rPr lang="el-GR" b="1" dirty="0">
                <a:effectLst>
                  <a:outerShdw blurRad="38100" dist="38100" dir="2700000" algn="tl">
                    <a:srgbClr val="000000">
                      <a:alpha val="43137"/>
                    </a:srgbClr>
                  </a:outerShdw>
                </a:effectLst>
                <a:latin typeface="+mn-lt"/>
              </a:rPr>
              <a:t> στο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el-GR" sz="3200" dirty="0"/>
              <a:t>Μένοντας σπίτι δε σημαίνει ότι θα στερηθούμε το σχολείο και όλα όσα μας μαθαίνει! Μπορούμε να εξασκηθούμε σε αυτά που έχουμε μάθει και να θυμηθούμε το λεξιλόγιο που έχουμε διδαχθεί μέσα από ευχάριστες και δημιουργικές δραστηριότητες! </a:t>
            </a:r>
          </a:p>
          <a:p>
            <a:pPr algn="just">
              <a:buFont typeface="Wingdings" panose="05000000000000000000" pitchFamily="2" charset="2"/>
              <a:buChar char="q"/>
            </a:pPr>
            <a:r>
              <a:rPr lang="el-GR" sz="3200" dirty="0"/>
              <a:t>Μένουμε σπίτι και εργαζόμαστε σε υπολογιστή, </a:t>
            </a:r>
            <a:r>
              <a:rPr lang="el-GR" sz="3200" dirty="0" err="1"/>
              <a:t>τάμπλετ</a:t>
            </a:r>
            <a:r>
              <a:rPr lang="el-GR" sz="3200" dirty="0"/>
              <a:t> ή κινητό!</a:t>
            </a:r>
          </a:p>
          <a:p>
            <a:pPr algn="just">
              <a:buFont typeface="Wingdings" panose="05000000000000000000" pitchFamily="2" charset="2"/>
              <a:buChar char="q"/>
            </a:pPr>
            <a:r>
              <a:rPr lang="el-GR" sz="3200" dirty="0"/>
              <a:t>Αυτή την εβδομάδα θα ασχοληθούμε με την Ενότητα «Αντικείμενα Σχολικής Τάξης». Δείτε πιο κάτω τις οδηγίες!</a:t>
            </a:r>
            <a:endParaRPr lang="en-GB" sz="3200" dirty="0"/>
          </a:p>
          <a:p>
            <a:endParaRPr lang="el-GR" dirty="0"/>
          </a:p>
          <a:p>
            <a:pPr>
              <a:buFont typeface="Wingdings" panose="05000000000000000000" pitchFamily="2" charset="2"/>
              <a:buChar char="q"/>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121764" y="347122"/>
            <a:ext cx="9455458" cy="1293028"/>
          </a:xfrm>
        </p:spPr>
        <p:txBody>
          <a:bodyPr/>
          <a:lstStyle/>
          <a:p>
            <a:pPr algn="ctr"/>
            <a:r>
              <a:rPr lang="el-GR" b="1" dirty="0"/>
              <a:t>Ας </a:t>
            </a:r>
            <a:r>
              <a:rPr lang="el-GR" b="1" dirty="0" err="1"/>
              <a:t>θυμηθουμε</a:t>
            </a:r>
            <a:r>
              <a:rPr lang="el-GR" b="1" dirty="0"/>
              <a:t> το </a:t>
            </a:r>
            <a:r>
              <a:rPr lang="el-GR" b="1" dirty="0" err="1"/>
              <a:t>οριστικο</a:t>
            </a:r>
            <a:r>
              <a:rPr lang="el-GR" b="1" dirty="0"/>
              <a:t> </a:t>
            </a:r>
            <a:r>
              <a:rPr lang="el-GR" b="1" dirty="0" err="1"/>
              <a:t>αρθρο</a:t>
            </a:r>
            <a:endParaRPr lang="el-GR" b="1" dirty="0"/>
          </a:p>
        </p:txBody>
      </p:sp>
      <p:pic>
        <p:nvPicPr>
          <p:cNvPr id="5" name="Picture 4">
            <a:extLst>
              <a:ext uri="{FF2B5EF4-FFF2-40B4-BE49-F238E27FC236}">
                <a16:creationId xmlns:a16="http://schemas.microsoft.com/office/drawing/2014/main" id="{D87825D7-1D62-4E61-BD71-500FE9C72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81" y="1464816"/>
            <a:ext cx="7075502" cy="5573666"/>
          </a:xfrm>
          <a:prstGeom prst="rect">
            <a:avLst/>
          </a:prstGeom>
        </p:spPr>
      </p:pic>
    </p:spTree>
    <p:extLst>
      <p:ext uri="{BB962C8B-B14F-4D97-AF65-F5344CB8AC3E}">
        <p14:creationId xmlns:p14="http://schemas.microsoft.com/office/powerpoint/2010/main" val="24805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121764" y="347122"/>
            <a:ext cx="9455458" cy="1293028"/>
          </a:xfrm>
        </p:spPr>
        <p:txBody>
          <a:bodyPr/>
          <a:lstStyle/>
          <a:p>
            <a:pPr algn="ctr"/>
            <a:r>
              <a:rPr lang="el-GR" b="1" dirty="0"/>
              <a:t>Ας </a:t>
            </a:r>
            <a:r>
              <a:rPr lang="el-GR" b="1" dirty="0" err="1"/>
              <a:t>θυμηθουμε</a:t>
            </a:r>
            <a:r>
              <a:rPr lang="el-GR" b="1" dirty="0"/>
              <a:t> το </a:t>
            </a:r>
            <a:r>
              <a:rPr lang="el-GR" b="1" dirty="0" err="1"/>
              <a:t>οριστικο</a:t>
            </a:r>
            <a:r>
              <a:rPr lang="el-GR" b="1" dirty="0"/>
              <a:t> </a:t>
            </a:r>
            <a:r>
              <a:rPr lang="el-GR" b="1" dirty="0" err="1"/>
              <a:t>αρθρο</a:t>
            </a:r>
            <a:endParaRPr lang="el-GR" b="1" dirty="0"/>
          </a:p>
        </p:txBody>
      </p:sp>
      <p:pic>
        <p:nvPicPr>
          <p:cNvPr id="4" name="Picture 3">
            <a:extLst>
              <a:ext uri="{FF2B5EF4-FFF2-40B4-BE49-F238E27FC236}">
                <a16:creationId xmlns:a16="http://schemas.microsoft.com/office/drawing/2014/main" id="{B6968E18-BDAA-47BA-9FBD-5986B9436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738" y="1483010"/>
            <a:ext cx="6063448" cy="5374990"/>
          </a:xfrm>
          <a:prstGeom prst="rect">
            <a:avLst/>
          </a:prstGeom>
        </p:spPr>
      </p:pic>
    </p:spTree>
    <p:extLst>
      <p:ext uri="{BB962C8B-B14F-4D97-AF65-F5344CB8AC3E}">
        <p14:creationId xmlns:p14="http://schemas.microsoft.com/office/powerpoint/2010/main" val="379054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4" name="Picture 3">
            <a:extLst>
              <a:ext uri="{FF2B5EF4-FFF2-40B4-BE49-F238E27FC236}">
                <a16:creationId xmlns:a16="http://schemas.microsoft.com/office/drawing/2014/main" id="{A128D90A-5F6C-4F9B-AD6C-514586A11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3" y="2057401"/>
            <a:ext cx="4685214" cy="4367572"/>
          </a:xfrm>
          <a:prstGeom prst="rect">
            <a:avLst/>
          </a:prstGeom>
        </p:spPr>
      </p:pic>
      <p:pic>
        <p:nvPicPr>
          <p:cNvPr id="8" name="Picture 7">
            <a:extLst>
              <a:ext uri="{FF2B5EF4-FFF2-40B4-BE49-F238E27FC236}">
                <a16:creationId xmlns:a16="http://schemas.microsoft.com/office/drawing/2014/main" id="{6AFD7B45-44E8-465B-8FD7-E8D96208F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672" y="1887649"/>
            <a:ext cx="4685215" cy="4537324"/>
          </a:xfrm>
          <a:prstGeom prst="rect">
            <a:avLst/>
          </a:prstGeom>
        </p:spPr>
      </p:pic>
    </p:spTree>
    <p:extLst>
      <p:ext uri="{BB962C8B-B14F-4D97-AF65-F5344CB8AC3E}">
        <p14:creationId xmlns:p14="http://schemas.microsoft.com/office/powerpoint/2010/main" val="120812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32B-1B16-48F5-8ADB-1287BB33D8EF}"/>
              </a:ext>
            </a:extLst>
          </p:cNvPr>
          <p:cNvSpPr>
            <a:spLocks noGrp="1"/>
          </p:cNvSpPr>
          <p:nvPr>
            <p:ph type="title"/>
          </p:nvPr>
        </p:nvSpPr>
        <p:spPr>
          <a:xfrm>
            <a:off x="2050742" y="764373"/>
            <a:ext cx="9455458" cy="1293028"/>
          </a:xfrm>
        </p:spPr>
        <p:txBody>
          <a:bodyPr/>
          <a:lstStyle/>
          <a:p>
            <a:r>
              <a:rPr lang="el-GR" b="1" dirty="0" err="1"/>
              <a:t>Αντικειμενα</a:t>
            </a:r>
            <a:r>
              <a:rPr lang="el-GR" b="1" dirty="0"/>
              <a:t> </a:t>
            </a:r>
            <a:r>
              <a:rPr lang="el-GR" b="1" dirty="0" err="1"/>
              <a:t>σχολικησ</a:t>
            </a:r>
            <a:r>
              <a:rPr lang="el-GR" b="1" dirty="0"/>
              <a:t> </a:t>
            </a:r>
            <a:r>
              <a:rPr lang="el-GR" b="1" dirty="0" err="1"/>
              <a:t>ταξησ</a:t>
            </a:r>
            <a:endParaRPr lang="el-GR" b="1" dirty="0"/>
          </a:p>
        </p:txBody>
      </p:sp>
      <p:pic>
        <p:nvPicPr>
          <p:cNvPr id="5" name="Picture 4">
            <a:extLst>
              <a:ext uri="{FF2B5EF4-FFF2-40B4-BE49-F238E27FC236}">
                <a16:creationId xmlns:a16="http://schemas.microsoft.com/office/drawing/2014/main" id="{8778C9F2-54AB-4504-890F-CFAEBD6BB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12917"/>
            <a:ext cx="4347219" cy="4180710"/>
          </a:xfrm>
          <a:prstGeom prst="rect">
            <a:avLst/>
          </a:prstGeom>
        </p:spPr>
      </p:pic>
      <p:pic>
        <p:nvPicPr>
          <p:cNvPr id="7" name="Picture 6">
            <a:extLst>
              <a:ext uri="{FF2B5EF4-FFF2-40B4-BE49-F238E27FC236}">
                <a16:creationId xmlns:a16="http://schemas.microsoft.com/office/drawing/2014/main" id="{60192F9F-B9AE-43B6-85B2-0AC0ADCF2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509" y="2376997"/>
            <a:ext cx="3804934" cy="3780913"/>
          </a:xfrm>
          <a:prstGeom prst="rect">
            <a:avLst/>
          </a:prstGeom>
        </p:spPr>
      </p:pic>
    </p:spTree>
    <p:extLst>
      <p:ext uri="{BB962C8B-B14F-4D97-AF65-F5344CB8AC3E}">
        <p14:creationId xmlns:p14="http://schemas.microsoft.com/office/powerpoint/2010/main" val="393161808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253</TotalTime>
  <Words>522</Words>
  <Application>Microsoft Office PowerPoint</Application>
  <PresentationFormat>Widescreen</PresentationFormat>
  <Paragraphs>90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vt:lpstr>
      <vt:lpstr>Vapor Trail</vt:lpstr>
      <vt:lpstr>Παιδια μενουμε σπιτι!</vt:lpstr>
      <vt:lpstr>ΧΡΗΣΙΜΕΣ ΣΥΜΒΟΥΛΕΣ</vt:lpstr>
      <vt:lpstr>ΧΡΗΣΙΜΕΣ ΣΥΜΒΟΥΛΕΣ</vt:lpstr>
      <vt:lpstr>ΧΡΗΣΙΜΕΣ ΣΥΜΒΟΥΛΕΣ</vt:lpstr>
      <vt:lpstr>Τι θα κανω στο σπιτι!</vt:lpstr>
      <vt:lpstr>Ας θυμηθουμε το οριστικο αρθρο</vt:lpstr>
      <vt:lpstr>Ας θυμηθουμε το οριστικο αρθρο</vt:lpstr>
      <vt:lpstr>Αντικειμενα σχολικησ ταξησ</vt:lpstr>
      <vt:lpstr>Αντικειμενα σχολικησ ταξησ</vt:lpstr>
      <vt:lpstr>Αντικειμενα σχολικησ ταξησ</vt:lpstr>
      <vt:lpstr>Αντικειμενα σχολικησ ταξησ</vt:lpstr>
      <vt:lpstr>Αντικειμενα σχολικησ ταξησ</vt:lpstr>
      <vt:lpstr>Αντικειμενα σχολικησ ταξησ</vt:lpstr>
      <vt:lpstr>Αντικειμενα σχολικησ ταξησ</vt:lpstr>
      <vt:lpstr>Πανω ή κατω;</vt:lpstr>
      <vt:lpstr>Πεσ προφορικα που ειναι τα αντικειμνα</vt:lpstr>
      <vt:lpstr>Πεσ προφορικα που ειναι τα αντικειμνα</vt:lpstr>
      <vt:lpstr>Πεσ προφορικα που ειναι τα αντικειμνα</vt:lpstr>
      <vt:lpstr>Πεσ προφορικα που ειναι τα αντικειμνα</vt:lpstr>
      <vt:lpstr>Πεσ προφορικα που ειναι τα αντικειμνα</vt:lpstr>
      <vt:lpstr>Θυμαμαι τα τρια γενη «αρσενικο» </vt:lpstr>
      <vt:lpstr>Θυμαμαι τα τρια γενη «θηλυκο» </vt:lpstr>
      <vt:lpstr>Θυμαμαι τα τρια γενη «ουδετερο» </vt:lpstr>
      <vt:lpstr>Quizlet</vt:lpstr>
      <vt:lpstr>Ωρα για μουσικη και τραγουδι!</vt:lpstr>
      <vt:lpstr>Ο παγωτατζησ</vt:lpstr>
      <vt:lpstr>Ωρα για παραμυθι!</vt:lpstr>
      <vt:lpstr>Επιπροσθετεσ εργασιεσ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PCUSER</dc:creator>
  <cp:lastModifiedBy>PCUSER</cp:lastModifiedBy>
  <cp:revision>22</cp:revision>
  <dcterms:created xsi:type="dcterms:W3CDTF">2020-03-27T14:12:02Z</dcterms:created>
  <dcterms:modified xsi:type="dcterms:W3CDTF">2020-04-23T12:15:47Z</dcterms:modified>
</cp:coreProperties>
</file>